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2" r:id="rId6"/>
    <p:sldId id="261" r:id="rId7"/>
    <p:sldId id="263" r:id="rId8"/>
    <p:sldId id="296" r:id="rId9"/>
    <p:sldId id="264" r:id="rId10"/>
    <p:sldId id="265" r:id="rId11"/>
    <p:sldId id="295" r:id="rId12"/>
    <p:sldId id="294" r:id="rId13"/>
    <p:sldId id="267" r:id="rId14"/>
    <p:sldId id="298" r:id="rId15"/>
    <p:sldId id="304" r:id="rId16"/>
    <p:sldId id="308" r:id="rId17"/>
    <p:sldId id="301" r:id="rId18"/>
    <p:sldId id="303" r:id="rId19"/>
    <p:sldId id="271" r:id="rId20"/>
    <p:sldId id="272" r:id="rId21"/>
    <p:sldId id="273" r:id="rId22"/>
    <p:sldId id="274" r:id="rId23"/>
    <p:sldId id="275" r:id="rId24"/>
    <p:sldId id="276" r:id="rId25"/>
    <p:sldId id="305" r:id="rId26"/>
    <p:sldId id="277" r:id="rId27"/>
    <p:sldId id="306" r:id="rId28"/>
    <p:sldId id="307" r:id="rId29"/>
    <p:sldId id="30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FF"/>
    <a:srgbClr val="D6D6C4"/>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022" autoAdjust="0"/>
    <p:restoredTop sz="94660"/>
  </p:normalViewPr>
  <p:slideViewPr>
    <p:cSldViewPr snapToGrid="0">
      <p:cViewPr varScale="1">
        <p:scale>
          <a:sx n="72" d="100"/>
          <a:sy n="72" d="100"/>
        </p:scale>
        <p:origin x="53" y="3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E65F17E-F735-4A45-9861-E6DA18DD0412}"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74C94B-1CFE-4A38-B3ED-3EDE6E45A402}" type="slidenum">
              <a:rPr lang="en-GB" smtClean="0"/>
              <a:t>‹#›</a:t>
            </a:fld>
            <a:endParaRPr lang="en-GB"/>
          </a:p>
        </p:txBody>
      </p:sp>
    </p:spTree>
    <p:extLst>
      <p:ext uri="{BB962C8B-B14F-4D97-AF65-F5344CB8AC3E}">
        <p14:creationId xmlns:p14="http://schemas.microsoft.com/office/powerpoint/2010/main" val="1362760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E65F17E-F735-4A45-9861-E6DA18DD0412}"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74C94B-1CFE-4A38-B3ED-3EDE6E45A402}" type="slidenum">
              <a:rPr lang="en-GB" smtClean="0"/>
              <a:t>‹#›</a:t>
            </a:fld>
            <a:endParaRPr lang="en-GB"/>
          </a:p>
        </p:txBody>
      </p:sp>
    </p:spTree>
    <p:extLst>
      <p:ext uri="{BB962C8B-B14F-4D97-AF65-F5344CB8AC3E}">
        <p14:creationId xmlns:p14="http://schemas.microsoft.com/office/powerpoint/2010/main" val="1962753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E65F17E-F735-4A45-9861-E6DA18DD0412}"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74C94B-1CFE-4A38-B3ED-3EDE6E45A402}" type="slidenum">
              <a:rPr lang="en-GB" smtClean="0"/>
              <a:t>‹#›</a:t>
            </a:fld>
            <a:endParaRPr lang="en-GB"/>
          </a:p>
        </p:txBody>
      </p:sp>
    </p:spTree>
    <p:extLst>
      <p:ext uri="{BB962C8B-B14F-4D97-AF65-F5344CB8AC3E}">
        <p14:creationId xmlns:p14="http://schemas.microsoft.com/office/powerpoint/2010/main" val="1882494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547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E65F17E-F735-4A45-9861-E6DA18DD0412}"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74C94B-1CFE-4A38-B3ED-3EDE6E45A402}" type="slidenum">
              <a:rPr lang="en-GB" smtClean="0"/>
              <a:t>‹#›</a:t>
            </a:fld>
            <a:endParaRPr lang="en-GB"/>
          </a:p>
        </p:txBody>
      </p:sp>
    </p:spTree>
    <p:extLst>
      <p:ext uri="{BB962C8B-B14F-4D97-AF65-F5344CB8AC3E}">
        <p14:creationId xmlns:p14="http://schemas.microsoft.com/office/powerpoint/2010/main" val="1700743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65F17E-F735-4A45-9861-E6DA18DD0412}"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74C94B-1CFE-4A38-B3ED-3EDE6E45A402}" type="slidenum">
              <a:rPr lang="en-GB" smtClean="0"/>
              <a:t>‹#›</a:t>
            </a:fld>
            <a:endParaRPr lang="en-GB"/>
          </a:p>
        </p:txBody>
      </p:sp>
    </p:spTree>
    <p:extLst>
      <p:ext uri="{BB962C8B-B14F-4D97-AF65-F5344CB8AC3E}">
        <p14:creationId xmlns:p14="http://schemas.microsoft.com/office/powerpoint/2010/main" val="1061592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E65F17E-F735-4A45-9861-E6DA18DD0412}" type="datetimeFigureOut">
              <a:rPr lang="en-GB" smtClean="0"/>
              <a:t>29/06/2026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74C94B-1CFE-4A38-B3ED-3EDE6E45A402}" type="slidenum">
              <a:rPr lang="en-GB" smtClean="0"/>
              <a:t>‹#›</a:t>
            </a:fld>
            <a:endParaRPr lang="en-GB"/>
          </a:p>
        </p:txBody>
      </p:sp>
    </p:spTree>
    <p:extLst>
      <p:ext uri="{BB962C8B-B14F-4D97-AF65-F5344CB8AC3E}">
        <p14:creationId xmlns:p14="http://schemas.microsoft.com/office/powerpoint/2010/main" val="4099265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E65F17E-F735-4A45-9861-E6DA18DD0412}" type="datetimeFigureOut">
              <a:rPr lang="en-GB" smtClean="0"/>
              <a:t>29/06/2026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74C94B-1CFE-4A38-B3ED-3EDE6E45A402}" type="slidenum">
              <a:rPr lang="en-GB" smtClean="0"/>
              <a:t>‹#›</a:t>
            </a:fld>
            <a:endParaRPr lang="en-GB"/>
          </a:p>
        </p:txBody>
      </p:sp>
    </p:spTree>
    <p:extLst>
      <p:ext uri="{BB962C8B-B14F-4D97-AF65-F5344CB8AC3E}">
        <p14:creationId xmlns:p14="http://schemas.microsoft.com/office/powerpoint/2010/main" val="3339608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E65F17E-F735-4A45-9861-E6DA18DD0412}" type="datetimeFigureOut">
              <a:rPr lang="en-GB" smtClean="0"/>
              <a:t>29/06/2026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B74C94B-1CFE-4A38-B3ED-3EDE6E45A402}" type="slidenum">
              <a:rPr lang="en-GB" smtClean="0"/>
              <a:t>‹#›</a:t>
            </a:fld>
            <a:endParaRPr lang="en-GB"/>
          </a:p>
        </p:txBody>
      </p:sp>
    </p:spTree>
    <p:extLst>
      <p:ext uri="{BB962C8B-B14F-4D97-AF65-F5344CB8AC3E}">
        <p14:creationId xmlns:p14="http://schemas.microsoft.com/office/powerpoint/2010/main" val="1220077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65F17E-F735-4A45-9861-E6DA18DD0412}" type="datetimeFigureOut">
              <a:rPr lang="en-GB" smtClean="0"/>
              <a:t>29/06/2026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B74C94B-1CFE-4A38-B3ED-3EDE6E45A402}" type="slidenum">
              <a:rPr lang="en-GB" smtClean="0"/>
              <a:t>‹#›</a:t>
            </a:fld>
            <a:endParaRPr lang="en-GB"/>
          </a:p>
        </p:txBody>
      </p:sp>
    </p:spTree>
    <p:extLst>
      <p:ext uri="{BB962C8B-B14F-4D97-AF65-F5344CB8AC3E}">
        <p14:creationId xmlns:p14="http://schemas.microsoft.com/office/powerpoint/2010/main" val="2228944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65F17E-F735-4A45-9861-E6DA18DD0412}" type="datetimeFigureOut">
              <a:rPr lang="en-GB" smtClean="0"/>
              <a:t>29/06/2026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74C94B-1CFE-4A38-B3ED-3EDE6E45A402}" type="slidenum">
              <a:rPr lang="en-GB" smtClean="0"/>
              <a:t>‹#›</a:t>
            </a:fld>
            <a:endParaRPr lang="en-GB"/>
          </a:p>
        </p:txBody>
      </p:sp>
    </p:spTree>
    <p:extLst>
      <p:ext uri="{BB962C8B-B14F-4D97-AF65-F5344CB8AC3E}">
        <p14:creationId xmlns:p14="http://schemas.microsoft.com/office/powerpoint/2010/main" val="2362641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65F17E-F735-4A45-9861-E6DA18DD0412}" type="datetimeFigureOut">
              <a:rPr lang="en-GB" smtClean="0"/>
              <a:t>29/06/2026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74C94B-1CFE-4A38-B3ED-3EDE6E45A402}" type="slidenum">
              <a:rPr lang="en-GB" smtClean="0"/>
              <a:t>‹#›</a:t>
            </a:fld>
            <a:endParaRPr lang="en-GB"/>
          </a:p>
        </p:txBody>
      </p:sp>
    </p:spTree>
    <p:extLst>
      <p:ext uri="{BB962C8B-B14F-4D97-AF65-F5344CB8AC3E}">
        <p14:creationId xmlns:p14="http://schemas.microsoft.com/office/powerpoint/2010/main" val="256838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65F17E-F735-4A45-9861-E6DA18DD0412}" type="datetimeFigureOut">
              <a:rPr lang="en-GB" smtClean="0"/>
              <a:t>29/06/2026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74C94B-1CFE-4A38-B3ED-3EDE6E45A402}" type="slidenum">
              <a:rPr lang="en-GB" smtClean="0"/>
              <a:t>‹#›</a:t>
            </a:fld>
            <a:endParaRPr lang="en-GB"/>
          </a:p>
        </p:txBody>
      </p:sp>
    </p:spTree>
    <p:extLst>
      <p:ext uri="{BB962C8B-B14F-4D97-AF65-F5344CB8AC3E}">
        <p14:creationId xmlns:p14="http://schemas.microsoft.com/office/powerpoint/2010/main" val="2383649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oleObject" Target="file:///C:\G&#246;ttingen\W.Link\Daten%20(D)\pdf-Dateien\F&#252;r%20Lehre\ab%20Februar%202022\LD-Tabelle%20f&#252;r%20hilum%20Vicine.docx"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oleObject" Target="file:///C:\G&#246;ttingen\W.Link\Daten%20(D)\pdf-Dateien\F&#252;r%20Lehre\ab%20Februar%202022\LD-Tabelle%20f&#252;r%20hilum%20Vicine2.docx" TargetMode="Externa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7.emf"/><Relationship Id="rId5" Type="http://schemas.openxmlformats.org/officeDocument/2006/relationships/oleObject" Target="file:///C:\G&#246;ttingen\W.Link\Daten%20(D)\pdf-Dateien\F&#252;r%20Lehre\ab%20Februar%202022\LD-Tabelle%20f&#252;r%20hilum%20Vicine3.docx" TargetMode="Externa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file:///C:\G&#246;ttingen\W.Link\Daten%20(D)\pdf-Dateien\F&#252;r%20Lehre\ab%20Februar%202022\Die%20Chapter%20Population%20Genetics\LD%20III%20tabelle2.docx" TargetMode="Externa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2.png"/><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oleObject" Target="file:///C:\G&#246;ttingen\W.Link\Daten%20(D)\pdf-Dateien\F&#252;r%20Lehre\ab%20Februar%202022\recombination_rates.docx" TargetMode="Externa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oleObject" Target="file:///C:\G&#246;ttingen\W.Link\Daten%20(D)\pdf-Dateien\F&#252;r%20Lehre\ab%20Februar%202022\Frequency%20of%20coupling%20and%20repulsion%20gametes%20produced%20by%20a%20double%20heterozygous%20coupling%20genotype%20AB.docx" TargetMode="Externa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emf"/></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4.e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file:///C:\G&#246;ttingen\W.Link\Daten%20(D)\pdf-Dateien\F&#252;r%20Lehre\ab%20Februar%202022\Frequency%20of%20coupling%20and%20repulsion%20gametes%20beispielszahlen.docx" TargetMode="External"/><Relationship Id="rId5" Type="http://schemas.openxmlformats.org/officeDocument/2006/relationships/image" Target="../media/image47.pn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48.emf"/><Relationship Id="rId5" Type="http://schemas.openxmlformats.org/officeDocument/2006/relationships/oleObject" Target="file:///C:\G&#246;ttingen\W.Link\Daten%20(D)\pdf-Dateien\F&#252;r%20Lehre\ab%20Februar%202022\Frequency%20of%20coupling%20and%20repulsion%20gametes%20beispielszahlen.docx" TargetMode="Externa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0.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1.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w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01" y="96000"/>
            <a:ext cx="12035972" cy="22055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5839967" y="171398"/>
            <a:ext cx="6247213" cy="461665"/>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sz="2400" dirty="0"/>
              <a:t>https://www.uni-goettingen.de/en/48115.html</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99" y="2404867"/>
            <a:ext cx="12000000" cy="104403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11581685" y="6320921"/>
            <a:ext cx="550288"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1</a:t>
            </a:fld>
            <a:endParaRPr lang="en-US" sz="2400" dirty="0">
              <a:latin typeface="Arial" panose="020B0604020202020204" pitchFamily="34" charset="0"/>
              <a:cs typeface="Arial" panose="020B0604020202020204" pitchFamily="34" charset="0"/>
            </a:endParaRPr>
          </a:p>
        </p:txBody>
      </p:sp>
      <p:sp>
        <p:nvSpPr>
          <p:cNvPr id="3" name="Textfeld 2"/>
          <p:cNvSpPr txBox="1"/>
          <p:nvPr/>
        </p:nvSpPr>
        <p:spPr>
          <a:xfrm>
            <a:off x="77302" y="5932895"/>
            <a:ext cx="10660240"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err="1">
                <a:latin typeface="Arial" panose="020B0604020202020204" pitchFamily="34" charset="0"/>
                <a:cs typeface="Arial" panose="020B0604020202020204" pitchFamily="34" charset="0"/>
              </a:rPr>
              <a:t>Pop_Gen</a:t>
            </a:r>
            <a:r>
              <a:rPr lang="en-GB" sz="2400" dirty="0">
                <a:latin typeface="Arial" panose="020B0604020202020204" pitchFamily="34" charset="0"/>
                <a:cs typeface="Arial" panose="020B0604020202020204" pitchFamily="34" charset="0"/>
              </a:rPr>
              <a:t> Ch-11[LD III]</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Population Genetics; Exploitation of LD for MAS (Marker-assisted Selection)</a:t>
            </a:r>
          </a:p>
        </p:txBody>
      </p:sp>
      <p:sp>
        <p:nvSpPr>
          <p:cNvPr id="9" name="TextBox 6">
            <a:extLst>
              <a:ext uri="{FF2B5EF4-FFF2-40B4-BE49-F238E27FC236}">
                <a16:creationId xmlns:a16="http://schemas.microsoft.com/office/drawing/2014/main" id="{9CD9DF8C-45CD-4CB8-9DF3-3B7B983B125D}"/>
              </a:ext>
            </a:extLst>
          </p:cNvPr>
          <p:cNvSpPr txBox="1"/>
          <p:nvPr/>
        </p:nvSpPr>
        <p:spPr>
          <a:xfrm>
            <a:off x="72000" y="3533111"/>
            <a:ext cx="12019702" cy="181588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rgbClr val="3366CC"/>
                </a:solidFill>
                <a:latin typeface="Arial" panose="020B0604020202020204" pitchFamily="34" charset="0"/>
                <a:cs typeface="Arial" panose="020B0604020202020204" pitchFamily="34" charset="0"/>
              </a:rPr>
              <a:t>Unless I explicitly state otherwise, images and cartoons are created using </a:t>
            </a:r>
            <a:r>
              <a:rPr lang="en-GB" sz="1600" dirty="0" err="1">
                <a:solidFill>
                  <a:srgbClr val="3366CC"/>
                </a:solidFill>
                <a:latin typeface="Arial" panose="020B0604020202020204" pitchFamily="34" charset="0"/>
                <a:cs typeface="Arial" panose="020B0604020202020204" pitchFamily="34" charset="0"/>
              </a:rPr>
              <a:t>ChatGPT</a:t>
            </a:r>
            <a:r>
              <a:rPr lang="en-GB" sz="1600" dirty="0">
                <a:solidFill>
                  <a:srgbClr val="3366CC"/>
                </a:solidFill>
                <a:latin typeface="Arial" panose="020B0604020202020204" pitchFamily="34" charset="0"/>
                <a:cs typeface="Arial" panose="020B0604020202020204" pitchFamily="34" charset="0"/>
              </a:rPr>
              <a:t>. </a:t>
            </a:r>
          </a:p>
          <a:p>
            <a:r>
              <a:rPr lang="en-GB" sz="1600" dirty="0">
                <a:latin typeface="Arial" panose="020B0604020202020204" pitchFamily="34" charset="0"/>
                <a:cs typeface="Arial" panose="020B0604020202020204" pitchFamily="34" charset="0"/>
              </a:rPr>
              <a:t>You may use this material free of charge under the terms of the CC BY license. This requires that you provide appropriate attribution to the author: </a:t>
            </a:r>
            <a:r>
              <a:rPr lang="en-GB" sz="1600" b="1" dirty="0">
                <a:latin typeface="Arial" panose="020B0604020202020204" pitchFamily="34" charset="0"/>
                <a:cs typeface="Arial" panose="020B0604020202020204" pitchFamily="34" charset="0"/>
              </a:rPr>
              <a:t>W. Link, University of </a:t>
            </a:r>
            <a:r>
              <a:rPr lang="en-GB" sz="1600" b="1" dirty="0" err="1">
                <a:latin typeface="Arial" panose="020B0604020202020204" pitchFamily="34" charset="0"/>
                <a:cs typeface="Arial" panose="020B0604020202020204" pitchFamily="34" charset="0"/>
              </a:rPr>
              <a:t>Goettingen</a:t>
            </a:r>
            <a:r>
              <a:rPr lang="en-GB" sz="1600" b="1" dirty="0">
                <a:latin typeface="Arial" panose="020B0604020202020204" pitchFamily="34" charset="0"/>
                <a:cs typeface="Arial" panose="020B0604020202020204" pitchFamily="34" charset="0"/>
              </a:rPr>
              <a:t>, Germany</a:t>
            </a:r>
            <a:r>
              <a:rPr lang="en-GB" sz="1600" dirty="0">
                <a:latin typeface="Arial" panose="020B0604020202020204" pitchFamily="34" charset="0"/>
                <a:cs typeface="Arial" panose="020B0604020202020204" pitchFamily="34" charset="0"/>
              </a:rPr>
              <a:t>.</a:t>
            </a:r>
          </a:p>
          <a:p>
            <a:r>
              <a:rPr lang="en-GB" sz="1600" dirty="0">
                <a:latin typeface="Arial" panose="020B0604020202020204" pitchFamily="34" charset="0"/>
                <a:cs typeface="Arial" panose="020B0604020202020204" pitchFamily="34" charset="0"/>
              </a:rPr>
              <a:t>In a few cases, individual images, photographs, or similar material may be subject to a more restrictive Creative Commons license. Where this applies, it is explicitly indicated, and you must comply with the stated license terms for those items.</a:t>
            </a:r>
          </a:p>
          <a:p>
            <a:r>
              <a:rPr lang="en-GB" sz="1600" dirty="0">
                <a:latin typeface="Arial" panose="020B0604020202020204" pitchFamily="34" charset="0"/>
                <a:cs typeface="Arial" panose="020B0604020202020204" pitchFamily="34" charset="0"/>
              </a:rPr>
              <a:t>Please check the license information carefully before reuse. Responsibility for complying with the applicable license terms rests entirely with you.</a:t>
            </a:r>
            <a:endParaRPr lang="en-GB" dirty="0">
              <a:solidFill>
                <a:srgbClr val="3366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83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9051" y="1322239"/>
            <a:ext cx="4752528" cy="3626327"/>
            <a:chOff x="3563888" y="1242833"/>
            <a:chExt cx="4752528" cy="3626327"/>
          </a:xfrm>
          <a:effectLst>
            <a:outerShdw blurRad="50800" dist="38100" dir="2700000" algn="tl" rotWithShape="0">
              <a:prstClr val="black">
                <a:alpha val="40000"/>
              </a:prstClr>
            </a:outerShdw>
          </a:effectLst>
        </p:grpSpPr>
        <p:sp>
          <p:nvSpPr>
            <p:cNvPr id="4" name="Text Box 8"/>
            <p:cNvSpPr txBox="1">
              <a:spLocks noChangeAspect="1" noChangeArrowheads="1"/>
            </p:cNvSpPr>
            <p:nvPr/>
          </p:nvSpPr>
          <p:spPr bwMode="auto">
            <a:xfrm>
              <a:off x="4572000" y="1242833"/>
              <a:ext cx="1144487"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de-DE" b="1" dirty="0">
                  <a:solidFill>
                    <a:schemeClr val="tx1">
                      <a:lumMod val="50000"/>
                      <a:lumOff val="50000"/>
                    </a:schemeClr>
                  </a:solidFill>
                  <a:latin typeface="Arial" panose="020B0604020202020204" pitchFamily="34" charset="0"/>
                  <a:cs typeface="Arial" panose="020B0604020202020204" pitchFamily="34" charset="0"/>
                </a:rPr>
                <a:t>White</a:t>
              </a:r>
            </a:p>
          </p:txBody>
        </p:sp>
        <p:pic>
          <p:nvPicPr>
            <p:cNvPr id="5" name="Picture 5" descr="C:\Users\Mohamed Ali\Pictures\hilu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2118624"/>
              <a:ext cx="4752528" cy="275053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4"/>
            <p:cNvSpPr>
              <a:spLocks noChangeAspect="1" noChangeShapeType="1"/>
            </p:cNvSpPr>
            <p:nvPr/>
          </p:nvSpPr>
          <p:spPr bwMode="auto">
            <a:xfrm>
              <a:off x="7308304" y="1609694"/>
              <a:ext cx="0" cy="2233161"/>
            </a:xfrm>
            <a:prstGeom prst="line">
              <a:avLst/>
            </a:prstGeom>
            <a:noFill/>
            <a:ln w="5715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GB" dirty="0">
                <a:latin typeface="Arial" panose="020B0604020202020204" pitchFamily="34" charset="0"/>
                <a:cs typeface="Arial" panose="020B0604020202020204" pitchFamily="34" charset="0"/>
              </a:endParaRPr>
            </a:p>
          </p:txBody>
        </p:sp>
        <p:sp>
          <p:nvSpPr>
            <p:cNvPr id="8" name="Line 5"/>
            <p:cNvSpPr>
              <a:spLocks noChangeAspect="1" noChangeShapeType="1"/>
            </p:cNvSpPr>
            <p:nvPr/>
          </p:nvSpPr>
          <p:spPr bwMode="auto">
            <a:xfrm>
              <a:off x="4716016" y="1619162"/>
              <a:ext cx="0" cy="2241886"/>
            </a:xfrm>
            <a:prstGeom prst="line">
              <a:avLst/>
            </a:prstGeom>
            <a:noFill/>
            <a:ln w="57150">
              <a:solidFill>
                <a:schemeClr val="bg1"/>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dirty="0">
                <a:latin typeface="Arial" panose="020B0604020202020204" pitchFamily="34" charset="0"/>
                <a:cs typeface="Arial" panose="020B0604020202020204" pitchFamily="34" charset="0"/>
              </a:endParaRPr>
            </a:p>
          </p:txBody>
        </p:sp>
        <p:sp>
          <p:nvSpPr>
            <p:cNvPr id="9" name="Line 6"/>
            <p:cNvSpPr>
              <a:spLocks noChangeAspect="1" noChangeShapeType="1"/>
            </p:cNvSpPr>
            <p:nvPr/>
          </p:nvSpPr>
          <p:spPr bwMode="auto">
            <a:xfrm>
              <a:off x="5508104" y="1600056"/>
              <a:ext cx="0" cy="2188984"/>
            </a:xfrm>
            <a:prstGeom prst="line">
              <a:avLst/>
            </a:prstGeom>
            <a:noFill/>
            <a:ln w="57150">
              <a:solidFill>
                <a:schemeClr val="bg1"/>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dirty="0">
                <a:latin typeface="Arial" panose="020B0604020202020204" pitchFamily="34" charset="0"/>
                <a:cs typeface="Arial" panose="020B0604020202020204" pitchFamily="34" charset="0"/>
              </a:endParaRPr>
            </a:p>
          </p:txBody>
        </p:sp>
        <p:sp>
          <p:nvSpPr>
            <p:cNvPr id="10" name="Line 7"/>
            <p:cNvSpPr>
              <a:spLocks noChangeAspect="1" noChangeShapeType="1"/>
            </p:cNvSpPr>
            <p:nvPr/>
          </p:nvSpPr>
          <p:spPr bwMode="auto">
            <a:xfrm>
              <a:off x="6372200" y="1609694"/>
              <a:ext cx="0" cy="2096549"/>
            </a:xfrm>
            <a:prstGeom prst="line">
              <a:avLst/>
            </a:prstGeom>
            <a:noFill/>
            <a:ln w="5715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GB" dirty="0">
                <a:latin typeface="Arial" panose="020B0604020202020204" pitchFamily="34" charset="0"/>
                <a:cs typeface="Arial" panose="020B0604020202020204" pitchFamily="34" charset="0"/>
              </a:endParaRPr>
            </a:p>
          </p:txBody>
        </p:sp>
        <p:sp>
          <p:nvSpPr>
            <p:cNvPr id="11" name="Text Box 9"/>
            <p:cNvSpPr txBox="1">
              <a:spLocks noChangeAspect="1" noChangeArrowheads="1"/>
            </p:cNvSpPr>
            <p:nvPr/>
          </p:nvSpPr>
          <p:spPr bwMode="auto">
            <a:xfrm>
              <a:off x="6300192" y="1242834"/>
              <a:ext cx="1084626" cy="366861"/>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de-DE" b="1" dirty="0">
                  <a:latin typeface="Arial" panose="020B0604020202020204" pitchFamily="34" charset="0"/>
                  <a:cs typeface="Arial" panose="020B0604020202020204" pitchFamily="34" charset="0"/>
                </a:rPr>
                <a:t>Black</a:t>
              </a:r>
            </a:p>
          </p:txBody>
        </p:sp>
      </p:grpSp>
      <p:sp>
        <p:nvSpPr>
          <p:cNvPr id="15" name="Text Box 13"/>
          <p:cNvSpPr txBox="1">
            <a:spLocks noChangeAspect="1" noChangeArrowheads="1"/>
          </p:cNvSpPr>
          <p:nvPr/>
        </p:nvSpPr>
        <p:spPr bwMode="auto">
          <a:xfrm>
            <a:off x="90153" y="44624"/>
            <a:ext cx="12019402" cy="1200329"/>
          </a:xfrm>
          <a:prstGeom prst="rect">
            <a:avLst/>
          </a:prstGeom>
          <a:solidFill>
            <a:schemeClr val="bg1"/>
          </a:solidFill>
          <a:ln>
            <a:noFill/>
          </a:ln>
          <a:effectLst>
            <a:outerShdw dist="35921" dir="2700000" algn="ctr" rotWithShape="0">
              <a:schemeClr val="bg2"/>
            </a:outerShdw>
          </a:effectLst>
        </p:spPr>
        <p:txBody>
          <a:bodyPr wrap="square">
            <a:spAutoFit/>
          </a:bodyPr>
          <a:lstStyle/>
          <a:p>
            <a:pPr>
              <a:spcBef>
                <a:spcPct val="50000"/>
              </a:spcBef>
            </a:pPr>
            <a:r>
              <a:rPr lang="en-GB" altLang="de-DE" sz="2400" dirty="0">
                <a:latin typeface="Arial" panose="020B0604020202020204" pitchFamily="34" charset="0"/>
                <a:cs typeface="Arial" panose="020B0604020202020204" pitchFamily="34" charset="0"/>
              </a:rPr>
              <a:t>The association between a major QTL for Vicine-Convicine content in </a:t>
            </a:r>
            <a:r>
              <a:rPr lang="en-GB" altLang="de-DE" sz="2400" i="1" dirty="0">
                <a:latin typeface="Arial" panose="020B0604020202020204" pitchFamily="34" charset="0"/>
                <a:cs typeface="Arial" panose="020B0604020202020204" pitchFamily="34" charset="0"/>
              </a:rPr>
              <a:t>Vicia faba </a:t>
            </a:r>
            <a:r>
              <a:rPr lang="en-GB" altLang="de-DE" sz="2400" dirty="0">
                <a:latin typeface="Arial" panose="020B0604020202020204" pitchFamily="34" charset="0"/>
                <a:cs typeface="Arial" panose="020B0604020202020204" pitchFamily="34" charset="0"/>
              </a:rPr>
              <a:t>(an </a:t>
            </a:r>
            <a:r>
              <a:rPr lang="en-GB" altLang="de-DE" sz="2400" dirty="0">
                <a:solidFill>
                  <a:srgbClr val="0000FF"/>
                </a:solidFill>
                <a:latin typeface="Arial" panose="020B0604020202020204" pitchFamily="34" charset="0"/>
                <a:cs typeface="Arial" panose="020B0604020202020204" pitchFamily="34" charset="0"/>
              </a:rPr>
              <a:t>antinutritive</a:t>
            </a:r>
            <a:r>
              <a:rPr lang="en-GB" altLang="de-DE" sz="2400" dirty="0">
                <a:latin typeface="Arial" panose="020B0604020202020204" pitchFamily="34" charset="0"/>
                <a:cs typeface="Arial" panose="020B0604020202020204" pitchFamily="34" charset="0"/>
              </a:rPr>
              <a:t> compound) and hilum colour makes hilum colour „white </a:t>
            </a:r>
            <a:r>
              <a:rPr lang="en-GB" altLang="de-DE" sz="2400" i="1" dirty="0">
                <a:latin typeface="Arial" panose="020B0604020202020204" pitchFamily="34" charset="0"/>
                <a:cs typeface="Arial" panose="020B0604020202020204" pitchFamily="34" charset="0"/>
              </a:rPr>
              <a:t>vs.</a:t>
            </a:r>
            <a:r>
              <a:rPr lang="en-GB" altLang="de-DE" sz="2400" dirty="0">
                <a:latin typeface="Arial" panose="020B0604020202020204" pitchFamily="34" charset="0"/>
                <a:cs typeface="Arial" panose="020B0604020202020204" pitchFamily="34" charset="0"/>
              </a:rPr>
              <a:t> black“ a useful morphological marker (no pleiotropy here but linkage). </a:t>
            </a:r>
          </a:p>
        </p:txBody>
      </p:sp>
      <p:sp>
        <p:nvSpPr>
          <p:cNvPr id="3" name="TextBox 2"/>
          <p:cNvSpPr txBox="1"/>
          <p:nvPr/>
        </p:nvSpPr>
        <p:spPr>
          <a:xfrm>
            <a:off x="120718" y="5066998"/>
            <a:ext cx="4770862" cy="1661993"/>
          </a:xfrm>
          <a:prstGeom prst="rect">
            <a:avLst/>
          </a:prstGeom>
          <a:solidFill>
            <a:srgbClr val="FFFFFF"/>
          </a:solidFill>
          <a:ln>
            <a:noFill/>
          </a:ln>
          <a:effectLst>
            <a:outerShdw blurRad="50800" dist="38100" dir="2700000" algn="tl" rotWithShape="0">
              <a:prstClr val="black">
                <a:alpha val="40000"/>
              </a:prstClr>
            </a:outerShdw>
          </a:effectLst>
        </p:spPr>
        <p:txBody>
          <a:bodyPr wrap="square" rtlCol="0">
            <a:spAutoFit/>
          </a:bodyPr>
          <a:lstStyle/>
          <a:p>
            <a:r>
              <a:rPr lang="en-GB" sz="1700" dirty="0">
                <a:latin typeface="Arial" panose="020B0604020202020204" pitchFamily="34" charset="0"/>
                <a:cs typeface="Arial" panose="020B0604020202020204" pitchFamily="34" charset="0"/>
              </a:rPr>
              <a:t>Linked loci. Loci located at tip of first chromo-some of </a:t>
            </a:r>
            <a:r>
              <a:rPr lang="en-GB" sz="1700" i="1" dirty="0">
                <a:latin typeface="Arial" panose="020B0604020202020204" pitchFamily="34" charset="0"/>
                <a:cs typeface="Arial" panose="020B0604020202020204" pitchFamily="34" charset="0"/>
              </a:rPr>
              <a:t>Vicia faba</a:t>
            </a:r>
            <a:r>
              <a:rPr lang="en-GB" sz="1700" dirty="0">
                <a:latin typeface="Arial" panose="020B0604020202020204" pitchFamily="34" charset="0"/>
                <a:cs typeface="Arial" panose="020B0604020202020204" pitchFamily="34" charset="0"/>
              </a:rPr>
              <a:t>, recombination frequency ~5-10% (~5-10cM mapping distance), deduced from studies in several crosses (</a:t>
            </a:r>
            <a:r>
              <a:rPr lang="en-GB" altLang="de-DE" sz="1700" dirty="0">
                <a:latin typeface="Arial" panose="020B0604020202020204" pitchFamily="34" charset="0"/>
                <a:cs typeface="Arial" panose="020B0604020202020204" pitchFamily="34" charset="0"/>
              </a:rPr>
              <a:t>ZVC-1268 x KK13; ZVC-1268 x BPL263; ZVC-1268 x 29H;Ramsay, 1995; Khazaei et al., 2015).</a:t>
            </a:r>
            <a:endParaRPr lang="en-GB" sz="1700" dirty="0">
              <a:latin typeface="Arial" panose="020B0604020202020204" pitchFamily="34" charset="0"/>
              <a:cs typeface="Arial" panose="020B0604020202020204" pitchFamily="34" charset="0"/>
            </a:endParaRPr>
          </a:p>
        </p:txBody>
      </p:sp>
      <p:grpSp>
        <p:nvGrpSpPr>
          <p:cNvPr id="46" name="Group 45"/>
          <p:cNvGrpSpPr/>
          <p:nvPr/>
        </p:nvGrpSpPr>
        <p:grpSpPr>
          <a:xfrm>
            <a:off x="9137182" y="1322239"/>
            <a:ext cx="2972372" cy="5116640"/>
            <a:chOff x="9137182" y="1322239"/>
            <a:chExt cx="2972372" cy="5116640"/>
          </a:xfrm>
        </p:grpSpPr>
        <p:pic>
          <p:nvPicPr>
            <p:cNvPr id="17" name="Picture 16"/>
            <p:cNvPicPr>
              <a:picLocks noChangeAspect="1"/>
            </p:cNvPicPr>
            <p:nvPr/>
          </p:nvPicPr>
          <p:blipFill>
            <a:blip r:embed="rId3"/>
            <a:stretch>
              <a:fillRect/>
            </a:stretch>
          </p:blipFill>
          <p:spPr>
            <a:xfrm>
              <a:off x="9137182" y="1322239"/>
              <a:ext cx="2972372" cy="5116640"/>
            </a:xfrm>
            <a:prstGeom prst="rect">
              <a:avLst/>
            </a:prstGeom>
            <a:effectLst>
              <a:outerShdw blurRad="50800" dist="38100" dir="2700000" algn="tl" rotWithShape="0">
                <a:prstClr val="black">
                  <a:alpha val="40000"/>
                </a:prstClr>
              </a:outerShdw>
            </a:effectLst>
          </p:spPr>
        </p:pic>
        <p:sp>
          <p:nvSpPr>
            <p:cNvPr id="28" name="Rectangle 27"/>
            <p:cNvSpPr/>
            <p:nvPr/>
          </p:nvSpPr>
          <p:spPr>
            <a:xfrm>
              <a:off x="9686624" y="1689100"/>
              <a:ext cx="190851" cy="364633"/>
            </a:xfrm>
            <a:prstGeom prst="rect">
              <a:avLst/>
            </a:prstGeom>
            <a:gradFill>
              <a:gsLst>
                <a:gs pos="0">
                  <a:srgbClr val="000066"/>
                </a:gs>
                <a:gs pos="64000">
                  <a:srgbClr val="FF0000"/>
                </a:gs>
                <a:gs pos="98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0" name="Straight Connector 29"/>
            <p:cNvCxnSpPr/>
            <p:nvPr/>
          </p:nvCxnSpPr>
          <p:spPr>
            <a:xfrm>
              <a:off x="9540077" y="2419020"/>
              <a:ext cx="484869" cy="1574"/>
            </a:xfrm>
            <a:prstGeom prst="line">
              <a:avLst/>
            </a:prstGeom>
            <a:ln w="762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11170276" y="1601273"/>
              <a:ext cx="892935" cy="452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23" name="Straight Arrow Connector 22"/>
          <p:cNvCxnSpPr>
            <a:stCxn id="22" idx="3"/>
          </p:cNvCxnSpPr>
          <p:nvPr/>
        </p:nvCxnSpPr>
        <p:spPr>
          <a:xfrm flipV="1">
            <a:off x="9143993" y="1846106"/>
            <a:ext cx="614659" cy="632840"/>
          </a:xfrm>
          <a:prstGeom prst="straightConnector1">
            <a:avLst/>
          </a:prstGeom>
          <a:ln w="28575">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3"/>
          </p:cNvCxnSpPr>
          <p:nvPr/>
        </p:nvCxnSpPr>
        <p:spPr>
          <a:xfrm flipV="1">
            <a:off x="9143993" y="2419020"/>
            <a:ext cx="648903" cy="1556824"/>
          </a:xfrm>
          <a:prstGeom prst="straightConnector1">
            <a:avLst/>
          </a:prstGeom>
          <a:ln w="28575">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25137" y="5801134"/>
            <a:ext cx="4112045" cy="646331"/>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Sketch. ‚Tip‘ of chromo-some 1 of </a:t>
            </a:r>
            <a:r>
              <a:rPr lang="en-GB" i="1" dirty="0">
                <a:latin typeface="Arial" panose="020B0604020202020204" pitchFamily="34" charset="0"/>
                <a:cs typeface="Arial" panose="020B0604020202020204" pitchFamily="34" charset="0"/>
              </a:rPr>
              <a:t>Vicia faba</a:t>
            </a:r>
            <a:r>
              <a:rPr lang="en-GB" dirty="0">
                <a:latin typeface="Arial" panose="020B0604020202020204" pitchFamily="34" charset="0"/>
                <a:cs typeface="Arial" panose="020B0604020202020204" pitchFamily="34" charset="0"/>
              </a:rPr>
              <a:t>; scale in </a:t>
            </a:r>
            <a:r>
              <a:rPr lang="en-GB" dirty="0" err="1">
                <a:latin typeface="Arial" panose="020B0604020202020204" pitchFamily="34" charset="0"/>
                <a:cs typeface="Arial" panose="020B0604020202020204" pitchFamily="34" charset="0"/>
              </a:rPr>
              <a:t>centiMorgan</a:t>
            </a:r>
            <a:r>
              <a:rPr lang="en-GB" dirty="0">
                <a:latin typeface="Arial" panose="020B0604020202020204" pitchFamily="34" charset="0"/>
                <a:cs typeface="Arial" panose="020B0604020202020204" pitchFamily="34" charset="0"/>
              </a:rPr>
              <a:t>.</a:t>
            </a:r>
          </a:p>
        </p:txBody>
      </p:sp>
      <p:sp>
        <p:nvSpPr>
          <p:cNvPr id="13" name="Textfeld 5"/>
          <p:cNvSpPr txBox="1"/>
          <p:nvPr/>
        </p:nvSpPr>
        <p:spPr>
          <a:xfrm>
            <a:off x="11597319" y="6331896"/>
            <a:ext cx="512235"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GB" smtClean="0">
                <a:latin typeface="Arial" panose="020B0604020202020204" pitchFamily="34" charset="0"/>
                <a:cs typeface="Arial" panose="020B0604020202020204" pitchFamily="34" charset="0"/>
              </a:rPr>
              <a:t>10</a:t>
            </a:fld>
            <a:endParaRPr lang="en-GB" dirty="0">
              <a:latin typeface="Arial" panose="020B0604020202020204" pitchFamily="34" charset="0"/>
              <a:cs typeface="Arial" panose="020B0604020202020204" pitchFamily="34" charset="0"/>
            </a:endParaRPr>
          </a:p>
        </p:txBody>
      </p:sp>
      <p:sp>
        <p:nvSpPr>
          <p:cNvPr id="24" name="TextBox 23"/>
          <p:cNvSpPr txBox="1"/>
          <p:nvPr/>
        </p:nvSpPr>
        <p:spPr>
          <a:xfrm>
            <a:off x="177809" y="4525209"/>
            <a:ext cx="876300" cy="36933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 WL</a:t>
            </a:r>
          </a:p>
        </p:txBody>
      </p:sp>
      <p:cxnSp>
        <p:nvCxnSpPr>
          <p:cNvPr id="32" name="Elbow Connector 31"/>
          <p:cNvCxnSpPr>
            <a:cxnSpLocks/>
            <a:stCxn id="15" idx="1"/>
          </p:cNvCxnSpPr>
          <p:nvPr/>
        </p:nvCxnSpPr>
        <p:spPr>
          <a:xfrm rot="10800000" flipH="1" flipV="1">
            <a:off x="90153" y="644789"/>
            <a:ext cx="157514" cy="1879496"/>
          </a:xfrm>
          <a:prstGeom prst="bentConnector3">
            <a:avLst>
              <a:gd name="adj1" fmla="val -18814"/>
            </a:avLst>
          </a:prstGeom>
          <a:ln w="190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025137" y="1370950"/>
            <a:ext cx="4118856" cy="2215991"/>
          </a:xfrm>
          <a:prstGeom prst="rect">
            <a:avLst/>
          </a:prstGeom>
          <a:solidFill>
            <a:srgbClr val="FFFFFF"/>
          </a:solidFill>
          <a:ln>
            <a:no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Vicine-convicine content, major QTL explains &gt;70% of trait variation. Coloured bar indicates approx. </a:t>
            </a:r>
            <a:r>
              <a:rPr lang="en-GB" dirty="0" err="1">
                <a:latin typeface="Arial" panose="020B0604020202020204" pitchFamily="34" charset="0"/>
                <a:cs typeface="Arial" panose="020B0604020202020204" pitchFamily="34" charset="0"/>
              </a:rPr>
              <a:t>chro-mosomal</a:t>
            </a:r>
            <a:r>
              <a:rPr lang="en-GB" dirty="0">
                <a:latin typeface="Arial" panose="020B0604020202020204" pitchFamily="34" charset="0"/>
                <a:cs typeface="Arial" panose="020B0604020202020204" pitchFamily="34" charset="0"/>
              </a:rPr>
              <a:t> location. (DOI:10.1007/s11032-015-0214-8).</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dirty="0">
                <a:solidFill>
                  <a:schemeClr val="tx1">
                    <a:lumMod val="50000"/>
                    <a:lumOff val="50000"/>
                  </a:schemeClr>
                </a:solidFill>
                <a:latin typeface="Arial" panose="020B0604020202020204" pitchFamily="34" charset="0"/>
                <a:cs typeface="Arial" panose="020B0604020202020204" pitchFamily="34" charset="0"/>
              </a:rPr>
              <a:t>Heterozygosity for this Vicine-QTL causes intermediate Vicine content.</a:t>
            </a:r>
          </a:p>
        </p:txBody>
      </p:sp>
      <p:sp>
        <p:nvSpPr>
          <p:cNvPr id="18" name="TextBox 17"/>
          <p:cNvSpPr txBox="1"/>
          <p:nvPr/>
        </p:nvSpPr>
        <p:spPr>
          <a:xfrm>
            <a:off x="5025137" y="3652678"/>
            <a:ext cx="4118856" cy="646331"/>
          </a:xfrm>
          <a:prstGeom prst="rect">
            <a:avLst/>
          </a:prstGeom>
          <a:solidFill>
            <a:srgbClr val="FFFFFF"/>
          </a:solidFill>
          <a:ln>
            <a:no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Hilum colour locus, monogenic trait, black is dominant over white.</a:t>
            </a:r>
          </a:p>
        </p:txBody>
      </p:sp>
      <p:pic>
        <p:nvPicPr>
          <p:cNvPr id="12" name="Picture 11">
            <a:extLst>
              <a:ext uri="{FF2B5EF4-FFF2-40B4-BE49-F238E27FC236}">
                <a16:creationId xmlns:a16="http://schemas.microsoft.com/office/drawing/2014/main" id="{607601E6-B47A-48AF-9205-448316A56CD1}"/>
              </a:ext>
            </a:extLst>
          </p:cNvPr>
          <p:cNvPicPr>
            <a:picLocks noChangeAspect="1"/>
          </p:cNvPicPr>
          <p:nvPr/>
        </p:nvPicPr>
        <p:blipFill>
          <a:blip r:embed="rId4"/>
          <a:stretch>
            <a:fillRect/>
          </a:stretch>
        </p:blipFill>
        <p:spPr>
          <a:xfrm>
            <a:off x="238842" y="1959448"/>
            <a:ext cx="1445538" cy="1165002"/>
          </a:xfrm>
          <a:prstGeom prst="rect">
            <a:avLst/>
          </a:prstGeom>
          <a:ln w="12700">
            <a:solidFill>
              <a:srgbClr val="0000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63457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000" y="1070875"/>
            <a:ext cx="8245617" cy="543575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Object 1"/>
          <p:cNvGraphicFramePr>
            <a:graphicFrameLocks noChangeAspect="1"/>
          </p:cNvGraphicFramePr>
          <p:nvPr>
            <p:extLst>
              <p:ext uri="{D42A27DB-BD31-4B8C-83A1-F6EECF244321}">
                <p14:modId xmlns:p14="http://schemas.microsoft.com/office/powerpoint/2010/main" val="2773882701"/>
              </p:ext>
            </p:extLst>
          </p:nvPr>
        </p:nvGraphicFramePr>
        <p:xfrm>
          <a:off x="-19050" y="774700"/>
          <a:ext cx="8405813" cy="5727700"/>
        </p:xfrm>
        <a:graphic>
          <a:graphicData uri="http://schemas.openxmlformats.org/presentationml/2006/ole">
            <mc:AlternateContent xmlns:mc="http://schemas.openxmlformats.org/markup-compatibility/2006">
              <mc:Choice xmlns:v="urn:schemas-microsoft-com:vml" Requires="v">
                <p:oleObj spid="_x0000_s2167" name="Document" r:id="rId3" imgW="8664300" imgH="5902474" progId="Word.Document.12">
                  <p:link updateAutomatic="1"/>
                </p:oleObj>
              </mc:Choice>
              <mc:Fallback>
                <p:oleObj name="Document" r:id="rId3" imgW="8664300" imgH="5902474" progId="Word.Document.12">
                  <p:link updateAutomatic="1"/>
                  <p:pic>
                    <p:nvPicPr>
                      <p:cNvPr id="0" name=""/>
                      <p:cNvPicPr/>
                      <p:nvPr/>
                    </p:nvPicPr>
                    <p:blipFill>
                      <a:blip r:embed="rId4"/>
                      <a:stretch>
                        <a:fillRect/>
                      </a:stretch>
                    </p:blipFill>
                    <p:spPr>
                      <a:xfrm>
                        <a:off x="-19050" y="774700"/>
                        <a:ext cx="8405813" cy="5727700"/>
                      </a:xfrm>
                      <a:prstGeom prst="rect">
                        <a:avLst/>
                      </a:prstGeom>
                    </p:spPr>
                  </p:pic>
                </p:oleObj>
              </mc:Fallback>
            </mc:AlternateContent>
          </a:graphicData>
        </a:graphic>
      </p:graphicFrame>
      <p:sp>
        <p:nvSpPr>
          <p:cNvPr id="4" name="TextBox 3"/>
          <p:cNvSpPr txBox="1"/>
          <p:nvPr/>
        </p:nvSpPr>
        <p:spPr>
          <a:xfrm>
            <a:off x="33867" y="59267"/>
            <a:ext cx="12035366" cy="83099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If allele frequencies at Marker locus and QLT do not fit well, then maximum possible LD is low (and, anyway, there is no guarantee that actual LD is at its maximum).</a:t>
            </a:r>
          </a:p>
        </p:txBody>
      </p:sp>
      <p:sp>
        <p:nvSpPr>
          <p:cNvPr id="6" name="TextBox 5"/>
          <p:cNvSpPr txBox="1"/>
          <p:nvPr/>
        </p:nvSpPr>
        <p:spPr>
          <a:xfrm>
            <a:off x="8384991" y="1401331"/>
            <a:ext cx="3686014" cy="507831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White hilum colour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M2 </a:t>
            </a:r>
            <a:r>
              <a:rPr lang="en-GB" dirty="0">
                <a:latin typeface="Arial" panose="020B0604020202020204" pitchFamily="34" charset="0"/>
                <a:cs typeface="Arial" panose="020B0604020202020204" pitchFamily="34" charset="0"/>
              </a:rPr>
              <a:t>is </a:t>
            </a:r>
            <a:r>
              <a:rPr lang="en-GB" dirty="0" err="1">
                <a:latin typeface="Arial" panose="020B0604020202020204" pitchFamily="34" charset="0"/>
                <a:cs typeface="Arial" panose="020B0604020202020204" pitchFamily="34" charset="0"/>
              </a:rPr>
              <a:t>reces-sive</a:t>
            </a:r>
            <a:r>
              <a:rPr lang="en-GB" dirty="0">
                <a:latin typeface="Arial" panose="020B0604020202020204" pitchFamily="34" charset="0"/>
                <a:cs typeface="Arial" panose="020B0604020202020204" pitchFamily="34" charset="0"/>
              </a:rPr>
              <a:t> </a:t>
            </a:r>
            <a:r>
              <a:rPr lang="en-GB" i="1" dirty="0">
                <a:latin typeface="Arial" panose="020B0604020202020204" pitchFamily="34" charset="0"/>
                <a:cs typeface="Arial" panose="020B0604020202020204" pitchFamily="34" charset="0"/>
              </a:rPr>
              <a:t>versus</a:t>
            </a:r>
            <a:r>
              <a:rPr lang="en-GB" dirty="0">
                <a:latin typeface="Arial" panose="020B0604020202020204" pitchFamily="34" charset="0"/>
                <a:cs typeface="Arial" panose="020B0604020202020204" pitchFamily="34" charset="0"/>
              </a:rPr>
              <a:t> black hilum colour M1. Here, all genotypes are </a:t>
            </a:r>
            <a:r>
              <a:rPr lang="en-GB" dirty="0" err="1">
                <a:latin typeface="Arial" panose="020B0604020202020204" pitchFamily="34" charset="0"/>
                <a:cs typeface="Arial" panose="020B0604020202020204" pitchFamily="34" charset="0"/>
              </a:rPr>
              <a:t>homozy-gous</a:t>
            </a:r>
            <a:r>
              <a:rPr lang="en-GB" dirty="0">
                <a:latin typeface="Arial" panose="020B0604020202020204" pitchFamily="34" charset="0"/>
                <a:cs typeface="Arial" panose="020B0604020202020204" pitchFamily="34" charset="0"/>
              </a:rPr>
              <a:t>, so recessive-dominant is no topic. </a:t>
            </a:r>
            <a:r>
              <a:rPr lang="en-GB" dirty="0">
                <a:solidFill>
                  <a:schemeClr val="tx1">
                    <a:lumMod val="50000"/>
                    <a:lumOff val="50000"/>
                  </a:schemeClr>
                </a:solidFill>
                <a:latin typeface="Arial" panose="020B0604020202020204" pitchFamily="34" charset="0"/>
                <a:cs typeface="Arial" panose="020B0604020202020204" pitchFamily="34" charset="0"/>
              </a:rPr>
              <a:t>Yet, if heterozygous </a:t>
            </a:r>
            <a:r>
              <a:rPr lang="en-GB" dirty="0" err="1">
                <a:solidFill>
                  <a:schemeClr val="tx1">
                    <a:lumMod val="50000"/>
                    <a:lumOff val="50000"/>
                  </a:schemeClr>
                </a:solidFill>
                <a:latin typeface="Arial" panose="020B0604020202020204" pitchFamily="34" charset="0"/>
                <a:cs typeface="Arial" panose="020B0604020202020204" pitchFamily="34" charset="0"/>
              </a:rPr>
              <a:t>geno</a:t>
            </a:r>
            <a:r>
              <a:rPr lang="en-GB" dirty="0">
                <a:solidFill>
                  <a:schemeClr val="tx1">
                    <a:lumMod val="50000"/>
                    <a:lumOff val="50000"/>
                  </a:schemeClr>
                </a:solidFill>
                <a:latin typeface="Arial" panose="020B0604020202020204" pitchFamily="34" charset="0"/>
                <a:cs typeface="Arial" panose="020B0604020202020204" pitchFamily="34" charset="0"/>
              </a:rPr>
              <a:t>-types occur, then having white hilum </a:t>
            </a:r>
            <a:r>
              <a:rPr lang="en-GB" dirty="0">
                <a:solidFill>
                  <a:srgbClr val="0000FF"/>
                </a:solidFill>
                <a:latin typeface="Arial" panose="020B0604020202020204" pitchFamily="34" charset="0"/>
                <a:cs typeface="Arial" panose="020B0604020202020204" pitchFamily="34" charset="0"/>
              </a:rPr>
              <a:t>in phase </a:t>
            </a:r>
            <a:r>
              <a:rPr lang="en-GB" dirty="0">
                <a:solidFill>
                  <a:schemeClr val="tx1">
                    <a:lumMod val="50000"/>
                    <a:lumOff val="50000"/>
                  </a:schemeClr>
                </a:solidFill>
                <a:latin typeface="Arial" panose="020B0604020202020204" pitchFamily="34" charset="0"/>
                <a:cs typeface="Arial" panose="020B0604020202020204" pitchFamily="34" charset="0"/>
              </a:rPr>
              <a:t>with the desired low Vicine content (M2-Q2; our case here) may be more favour-</a:t>
            </a:r>
            <a:r>
              <a:rPr lang="en-GB" dirty="0" err="1">
                <a:solidFill>
                  <a:schemeClr val="tx1">
                    <a:lumMod val="50000"/>
                    <a:lumOff val="50000"/>
                  </a:schemeClr>
                </a:solidFill>
                <a:latin typeface="Arial" panose="020B0604020202020204" pitchFamily="34" charset="0"/>
                <a:cs typeface="Arial" panose="020B0604020202020204" pitchFamily="34" charset="0"/>
              </a:rPr>
              <a:t>rable</a:t>
            </a:r>
            <a:r>
              <a:rPr lang="en-GB" dirty="0">
                <a:solidFill>
                  <a:schemeClr val="tx1">
                    <a:lumMod val="50000"/>
                    <a:lumOff val="50000"/>
                  </a:schemeClr>
                </a:solidFill>
                <a:latin typeface="Arial" panose="020B0604020202020204" pitchFamily="34" charset="0"/>
                <a:cs typeface="Arial" panose="020B0604020202020204" pitchFamily="34" charset="0"/>
              </a:rPr>
              <a:t> than having </a:t>
            </a:r>
            <a:r>
              <a:rPr lang="en-GB" dirty="0">
                <a:latin typeface="Arial" panose="020B0604020202020204" pitchFamily="34" charset="0"/>
                <a:cs typeface="Arial" panose="020B0604020202020204" pitchFamily="34" charset="0"/>
              </a:rPr>
              <a:t>black</a:t>
            </a:r>
            <a:r>
              <a:rPr lang="en-GB" dirty="0">
                <a:solidFill>
                  <a:schemeClr val="tx1">
                    <a:lumMod val="50000"/>
                    <a:lumOff val="50000"/>
                  </a:schemeClr>
                </a:solidFill>
                <a:latin typeface="Arial" panose="020B0604020202020204" pitchFamily="34" charset="0"/>
                <a:cs typeface="Arial" panose="020B0604020202020204" pitchFamily="34" charset="0"/>
              </a:rPr>
              <a:t> hilum in phase with low Vicin2 (</a:t>
            </a:r>
            <a:r>
              <a:rPr lang="en-GB" dirty="0">
                <a:latin typeface="Arial" panose="020B0604020202020204" pitchFamily="34" charset="0"/>
                <a:cs typeface="Arial" panose="020B0604020202020204" pitchFamily="34" charset="0"/>
              </a:rPr>
              <a:t>M1</a:t>
            </a:r>
            <a:r>
              <a:rPr lang="en-GB" dirty="0">
                <a:solidFill>
                  <a:schemeClr val="tx1">
                    <a:lumMod val="50000"/>
                    <a:lumOff val="50000"/>
                  </a:schemeClr>
                </a:solidFill>
                <a:latin typeface="Arial" panose="020B0604020202020204" pitchFamily="34" charset="0"/>
                <a:cs typeface="Arial" panose="020B0604020202020204" pitchFamily="34" charset="0"/>
              </a:rPr>
              <a:t>-Q2). Some of the phenotypically </a:t>
            </a:r>
            <a:r>
              <a:rPr lang="en-GB" dirty="0">
                <a:latin typeface="Arial" panose="020B0604020202020204" pitchFamily="34" charset="0"/>
                <a:cs typeface="Arial" panose="020B0604020202020204" pitchFamily="34" charset="0"/>
              </a:rPr>
              <a:t>black</a:t>
            </a:r>
            <a:r>
              <a:rPr lang="en-GB" dirty="0">
                <a:solidFill>
                  <a:schemeClr val="tx1">
                    <a:lumMod val="50000"/>
                    <a:lumOff val="50000"/>
                  </a:schemeClr>
                </a:solidFill>
                <a:latin typeface="Arial" panose="020B0604020202020204" pitchFamily="34" charset="0"/>
                <a:cs typeface="Arial" panose="020B0604020202020204" pitchFamily="34" charset="0"/>
              </a:rPr>
              <a:t> hilum genotypes may – then –be only heterozygously </a:t>
            </a:r>
            <a:r>
              <a:rPr lang="en-GB">
                <a:solidFill>
                  <a:schemeClr val="tx1">
                    <a:lumMod val="75000"/>
                    <a:lumOff val="25000"/>
                  </a:schemeClr>
                </a:solidFill>
                <a:latin typeface="Arial" panose="020B0604020202020204" pitchFamily="34" charset="0"/>
                <a:cs typeface="Arial" panose="020B0604020202020204" pitchFamily="34" charset="0"/>
              </a:rPr>
              <a:t>black.  </a:t>
            </a:r>
            <a:r>
              <a:rPr lang="en-GB">
                <a:solidFill>
                  <a:schemeClr val="tx1">
                    <a:lumMod val="50000"/>
                    <a:lumOff val="50000"/>
                  </a:schemeClr>
                </a:solidFill>
                <a:latin typeface="Arial" panose="020B0604020202020204" pitchFamily="34" charset="0"/>
                <a:cs typeface="Arial" panose="020B0604020202020204" pitchFamily="34" charset="0"/>
              </a:rPr>
              <a:t>The </a:t>
            </a:r>
            <a:r>
              <a:rPr lang="en-GB" dirty="0">
                <a:solidFill>
                  <a:schemeClr val="tx1">
                    <a:lumMod val="50000"/>
                    <a:lumOff val="50000"/>
                  </a:schemeClr>
                </a:solidFill>
                <a:latin typeface="Arial" panose="020B0604020202020204" pitchFamily="34" charset="0"/>
                <a:cs typeface="Arial" panose="020B0604020202020204" pitchFamily="34" charset="0"/>
              </a:rPr>
              <a:t>consequence would be that often selected </a:t>
            </a:r>
            <a:r>
              <a:rPr lang="en-GB" dirty="0">
                <a:latin typeface="Arial" panose="020B0604020202020204" pitchFamily="34" charset="0"/>
                <a:cs typeface="Arial" panose="020B0604020202020204" pitchFamily="34" charset="0"/>
              </a:rPr>
              <a:t>black</a:t>
            </a:r>
            <a:r>
              <a:rPr lang="en-GB" dirty="0">
                <a:solidFill>
                  <a:schemeClr val="tx1">
                    <a:lumMod val="50000"/>
                    <a:lumOff val="50000"/>
                  </a:schemeClr>
                </a:solidFill>
                <a:latin typeface="Arial" panose="020B0604020202020204" pitchFamily="34" charset="0"/>
                <a:cs typeface="Arial" panose="020B0604020202020204" pitchFamily="34" charset="0"/>
              </a:rPr>
              <a:t>-hilum types are not homozygously low Vicine (Q2Q2) but only </a:t>
            </a:r>
            <a:r>
              <a:rPr lang="en-GB">
                <a:solidFill>
                  <a:schemeClr val="tx1">
                    <a:lumMod val="50000"/>
                    <a:lumOff val="50000"/>
                  </a:schemeClr>
                </a:solidFill>
                <a:latin typeface="Arial" panose="020B0604020202020204" pitchFamily="34" charset="0"/>
                <a:cs typeface="Arial" panose="020B0604020202020204" pitchFamily="34" charset="0"/>
              </a:rPr>
              <a:t>Q1Q2</a:t>
            </a:r>
            <a:r>
              <a:rPr lang="en-GB">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p:txBody>
      </p:sp>
      <p:sp>
        <p:nvSpPr>
          <p:cNvPr id="13" name="Textfeld 5"/>
          <p:cNvSpPr txBox="1"/>
          <p:nvPr/>
        </p:nvSpPr>
        <p:spPr>
          <a:xfrm>
            <a:off x="11140069" y="6331896"/>
            <a:ext cx="96948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11</a:t>
            </a:fld>
            <a:endParaRPr lang="en-GB" sz="2400" dirty="0">
              <a:latin typeface="Arial" panose="020B0604020202020204" pitchFamily="34" charset="0"/>
              <a:cs typeface="Arial" panose="020B0604020202020204" pitchFamily="34" charset="0"/>
            </a:endParaRPr>
          </a:p>
        </p:txBody>
      </p:sp>
      <p:sp>
        <p:nvSpPr>
          <p:cNvPr id="7" name="Right Triangle 6"/>
          <p:cNvSpPr/>
          <p:nvPr/>
        </p:nvSpPr>
        <p:spPr>
          <a:xfrm>
            <a:off x="2405" y="6582066"/>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15832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133252" y="655239"/>
            <a:ext cx="5936844" cy="3754147"/>
            <a:chOff x="72000" y="1070875"/>
            <a:chExt cx="8245617" cy="5214093"/>
          </a:xfrm>
          <a:effectLst>
            <a:outerShdw blurRad="50800" dist="38100" dir="2700000" algn="tl" rotWithShape="0">
              <a:srgbClr val="0000FF">
                <a:alpha val="40000"/>
              </a:srgbClr>
            </a:outerShdw>
          </a:effectLst>
        </p:grpSpPr>
        <p:sp>
          <p:nvSpPr>
            <p:cNvPr id="5" name="Rectangle 4"/>
            <p:cNvSpPr/>
            <p:nvPr/>
          </p:nvSpPr>
          <p:spPr>
            <a:xfrm>
              <a:off x="72000" y="1070875"/>
              <a:ext cx="8245617" cy="504631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Object 1"/>
            <p:cNvGraphicFramePr>
              <a:graphicFrameLocks noChangeAspect="1"/>
            </p:cNvGraphicFramePr>
            <p:nvPr>
              <p:extLst>
                <p:ext uri="{D42A27DB-BD31-4B8C-83A1-F6EECF244321}">
                  <p14:modId xmlns:p14="http://schemas.microsoft.com/office/powerpoint/2010/main" val="2649838679"/>
                </p:ext>
              </p:extLst>
            </p:nvPr>
          </p:nvGraphicFramePr>
          <p:xfrm>
            <a:off x="122435" y="1075769"/>
            <a:ext cx="8000000" cy="5209199"/>
          </p:xfrm>
          <a:graphic>
            <a:graphicData uri="http://schemas.openxmlformats.org/presentationml/2006/ole">
              <mc:AlternateContent xmlns:mc="http://schemas.openxmlformats.org/markup-compatibility/2006">
                <mc:Choice xmlns:v="urn:schemas-microsoft-com:vml" Requires="v">
                  <p:oleObj spid="_x0000_s3304" name="Document" r:id="rId3" imgW="8426322" imgH="5486797" progId="Word.Document.12">
                    <p:link updateAutomatic="1"/>
                  </p:oleObj>
                </mc:Choice>
                <mc:Fallback>
                  <p:oleObj name="Document" r:id="rId3" imgW="8426322" imgH="5486797" progId="Word.Document.12">
                    <p:link updateAutomatic="1"/>
                    <p:pic>
                      <p:nvPicPr>
                        <p:cNvPr id="0" name=""/>
                        <p:cNvPicPr/>
                        <p:nvPr/>
                      </p:nvPicPr>
                      <p:blipFill>
                        <a:blip r:embed="rId4"/>
                        <a:stretch>
                          <a:fillRect/>
                        </a:stretch>
                      </p:blipFill>
                      <p:spPr>
                        <a:xfrm>
                          <a:off x="122435" y="1075769"/>
                          <a:ext cx="8000000" cy="5209199"/>
                        </a:xfrm>
                        <a:prstGeom prst="rect">
                          <a:avLst/>
                        </a:prstGeom>
                      </p:spPr>
                    </p:pic>
                  </p:oleObj>
                </mc:Fallback>
              </mc:AlternateContent>
            </a:graphicData>
          </a:graphic>
        </p:graphicFrame>
      </p:grpSp>
      <p:sp>
        <p:nvSpPr>
          <p:cNvPr id="16" name="TextBox 15"/>
          <p:cNvSpPr txBox="1"/>
          <p:nvPr/>
        </p:nvSpPr>
        <p:spPr>
          <a:xfrm>
            <a:off x="33867" y="59267"/>
            <a:ext cx="12035366" cy="46166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LD is </a:t>
            </a:r>
            <a:r>
              <a:rPr lang="en-GB" sz="2400" dirty="0">
                <a:solidFill>
                  <a:srgbClr val="0000FF"/>
                </a:solidFill>
                <a:latin typeface="Arial" panose="020B0604020202020204" pitchFamily="34" charset="0"/>
                <a:cs typeface="Arial" panose="020B0604020202020204" pitchFamily="34" charset="0"/>
              </a:rPr>
              <a:t>higher</a:t>
            </a:r>
            <a:r>
              <a:rPr lang="en-GB" sz="2400" dirty="0">
                <a:latin typeface="Arial" panose="020B0604020202020204" pitchFamily="34" charset="0"/>
                <a:cs typeface="Arial" panose="020B0604020202020204" pitchFamily="34" charset="0"/>
              </a:rPr>
              <a:t> here, with M1 allele frequency at </a:t>
            </a:r>
            <a:r>
              <a:rPr lang="en-GB" sz="2400" dirty="0">
                <a:solidFill>
                  <a:srgbClr val="0000FF"/>
                </a:solidFill>
                <a:latin typeface="Arial" panose="020B0604020202020204" pitchFamily="34" charset="0"/>
                <a:cs typeface="Arial" panose="020B0604020202020204" pitchFamily="34" charset="0"/>
              </a:rPr>
              <a:t>1/3</a:t>
            </a:r>
            <a:r>
              <a:rPr lang="en-GB" sz="2400" dirty="0">
                <a:latin typeface="Arial" panose="020B0604020202020204" pitchFamily="34" charset="0"/>
                <a:cs typeface="Arial" panose="020B0604020202020204" pitchFamily="34" charset="0"/>
              </a:rPr>
              <a:t> and </a:t>
            </a:r>
            <a:r>
              <a:rPr lang="en-GB" sz="2400" dirty="0">
                <a:solidFill>
                  <a:srgbClr val="C00000"/>
                </a:solidFill>
                <a:latin typeface="Arial" panose="020B0604020202020204" pitchFamily="34" charset="0"/>
                <a:cs typeface="Arial" panose="020B0604020202020204" pitchFamily="34" charset="0"/>
              </a:rPr>
              <a:t>1/2</a:t>
            </a:r>
            <a:r>
              <a:rPr lang="en-GB" sz="2400" dirty="0">
                <a:latin typeface="Arial" panose="020B0604020202020204" pitchFamily="34" charset="0"/>
                <a:cs typeface="Arial" panose="020B0604020202020204" pitchFamily="34" charset="0"/>
              </a:rPr>
              <a:t>; this allows a higher max. LD.</a:t>
            </a:r>
          </a:p>
        </p:txBody>
      </p:sp>
      <p:grpSp>
        <p:nvGrpSpPr>
          <p:cNvPr id="19" name="Group 18"/>
          <p:cNvGrpSpPr>
            <a:grpSpLocks noChangeAspect="1"/>
          </p:cNvGrpSpPr>
          <p:nvPr/>
        </p:nvGrpSpPr>
        <p:grpSpPr>
          <a:xfrm>
            <a:off x="6163733" y="655239"/>
            <a:ext cx="5905500" cy="3764051"/>
            <a:chOff x="72000" y="1042630"/>
            <a:chExt cx="8245617" cy="5255599"/>
          </a:xfrm>
          <a:effectLst>
            <a:outerShdw blurRad="50800" dist="38100" dir="8100000" algn="tr" rotWithShape="0">
              <a:srgbClr val="C00000">
                <a:alpha val="40000"/>
              </a:srgbClr>
            </a:outerShdw>
          </a:effectLst>
        </p:grpSpPr>
        <p:sp>
          <p:nvSpPr>
            <p:cNvPr id="20" name="Rectangle 19"/>
            <p:cNvSpPr/>
            <p:nvPr/>
          </p:nvSpPr>
          <p:spPr>
            <a:xfrm>
              <a:off x="72000" y="1070875"/>
              <a:ext cx="8245617" cy="504631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1" name="Object 20"/>
            <p:cNvGraphicFramePr>
              <a:graphicFrameLocks noChangeAspect="1"/>
            </p:cNvGraphicFramePr>
            <p:nvPr>
              <p:extLst>
                <p:ext uri="{D42A27DB-BD31-4B8C-83A1-F6EECF244321}">
                  <p14:modId xmlns:p14="http://schemas.microsoft.com/office/powerpoint/2010/main" val="2907169792"/>
                </p:ext>
              </p:extLst>
            </p:nvPr>
          </p:nvGraphicFramePr>
          <p:xfrm>
            <a:off x="137105" y="1042630"/>
            <a:ext cx="8089270" cy="5255599"/>
          </p:xfrm>
          <a:graphic>
            <a:graphicData uri="http://schemas.openxmlformats.org/presentationml/2006/ole">
              <mc:AlternateContent xmlns:mc="http://schemas.openxmlformats.org/markup-compatibility/2006">
                <mc:Choice xmlns:v="urn:schemas-microsoft-com:vml" Requires="v">
                  <p:oleObj spid="_x0000_s3305" name="Document" r:id="rId5" imgW="8426322" imgH="5474582" progId="Word.Document.12">
                    <p:link updateAutomatic="1"/>
                  </p:oleObj>
                </mc:Choice>
                <mc:Fallback>
                  <p:oleObj name="Document" r:id="rId5" imgW="8426322" imgH="5474582" progId="Word.Document.12">
                    <p:link updateAutomatic="1"/>
                    <p:pic>
                      <p:nvPicPr>
                        <p:cNvPr id="3" name="Object 2"/>
                        <p:cNvPicPr/>
                        <p:nvPr/>
                      </p:nvPicPr>
                      <p:blipFill>
                        <a:blip r:embed="rId6"/>
                        <a:stretch>
                          <a:fillRect/>
                        </a:stretch>
                      </p:blipFill>
                      <p:spPr>
                        <a:xfrm>
                          <a:off x="137105" y="1042630"/>
                          <a:ext cx="8089270" cy="5255599"/>
                        </a:xfrm>
                        <a:prstGeom prst="rect">
                          <a:avLst/>
                        </a:prstGeom>
                      </p:spPr>
                    </p:pic>
                  </p:oleObj>
                </mc:Fallback>
              </mc:AlternateContent>
            </a:graphicData>
          </a:graphic>
        </p:graphicFrame>
      </p:grpSp>
      <p:sp>
        <p:nvSpPr>
          <p:cNvPr id="22" name="TextBox 21"/>
          <p:cNvSpPr txBox="1"/>
          <p:nvPr/>
        </p:nvSpPr>
        <p:spPr>
          <a:xfrm>
            <a:off x="6163733" y="4652527"/>
            <a:ext cx="5905500" cy="203132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rgbClr val="0000FF"/>
                </a:solidFill>
                <a:latin typeface="Arial" panose="020B0604020202020204" pitchFamily="34" charset="0"/>
                <a:cs typeface="Arial" panose="020B0604020202020204" pitchFamily="34" charset="0"/>
              </a:rPr>
              <a:t>Left table</a:t>
            </a:r>
            <a:r>
              <a:rPr lang="en-GB" dirty="0">
                <a:latin typeface="Arial" panose="020B0604020202020204" pitchFamily="34" charset="0"/>
                <a:cs typeface="Arial" panose="020B0604020202020204" pitchFamily="34" charset="0"/>
              </a:rPr>
              <a:t>: LD is higher than before (1/6 &lt; 1/12), be-cause allele frequencies fit better now. Result: Higher dose of correct genotypes (Q2Q2) than before (75% rather than 60%). For comparison, a random sample has 50% correct genotypes . </a:t>
            </a:r>
          </a:p>
          <a:p>
            <a:r>
              <a:rPr lang="en-GB" dirty="0">
                <a:solidFill>
                  <a:srgbClr val="C00000"/>
                </a:solidFill>
                <a:latin typeface="Arial" panose="020B0604020202020204" pitchFamily="34" charset="0"/>
                <a:cs typeface="Arial" panose="020B0604020202020204" pitchFamily="34" charset="0"/>
              </a:rPr>
              <a:t>Right table</a:t>
            </a:r>
            <a:r>
              <a:rPr lang="en-GB" dirty="0">
                <a:latin typeface="Arial" panose="020B0604020202020204" pitchFamily="34" charset="0"/>
                <a:cs typeface="Arial" panose="020B0604020202020204" pitchFamily="34" charset="0"/>
              </a:rPr>
              <a:t>: LD is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perfect</a:t>
            </a:r>
            <a:r>
              <a:rPr lang="en-GB" dirty="0">
                <a:latin typeface="Arial" panose="020B0604020202020204" pitchFamily="34" charset="0"/>
                <a:cs typeface="Arial" panose="020B0604020202020204" pitchFamily="34" charset="0"/>
              </a:rPr>
              <a:t>, D=0.25, allele frequencies fit. All selected M2M2 now would be Q2Q2.</a:t>
            </a:r>
          </a:p>
        </p:txBody>
      </p:sp>
      <p:sp>
        <p:nvSpPr>
          <p:cNvPr id="13" name="Textfeld 5"/>
          <p:cNvSpPr txBox="1"/>
          <p:nvPr/>
        </p:nvSpPr>
        <p:spPr>
          <a:xfrm>
            <a:off x="11140069" y="6331896"/>
            <a:ext cx="96948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12</a:t>
            </a:fld>
            <a:endParaRPr lang="en-GB" sz="2400" dirty="0">
              <a:latin typeface="Arial" panose="020B0604020202020204" pitchFamily="34" charset="0"/>
              <a:cs typeface="Arial" panose="020B0604020202020204" pitchFamily="34" charset="0"/>
            </a:endParaRPr>
          </a:p>
        </p:txBody>
      </p:sp>
      <p:cxnSp>
        <p:nvCxnSpPr>
          <p:cNvPr id="8" name="Straight Arrow Connector 7"/>
          <p:cNvCxnSpPr/>
          <p:nvPr/>
        </p:nvCxnSpPr>
        <p:spPr>
          <a:xfrm flipH="1">
            <a:off x="5875802" y="457200"/>
            <a:ext cx="643531" cy="342900"/>
          </a:xfrm>
          <a:prstGeom prst="straightConnector1">
            <a:avLst/>
          </a:prstGeom>
          <a:ln w="127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641167" y="457200"/>
            <a:ext cx="524933" cy="469900"/>
          </a:xfrm>
          <a:prstGeom prst="straightConnector1">
            <a:avLst/>
          </a:prstGeom>
          <a:ln w="12700">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7"/>
          <a:stretch>
            <a:fillRect/>
          </a:stretch>
        </p:blipFill>
        <p:spPr>
          <a:xfrm>
            <a:off x="129243" y="4377518"/>
            <a:ext cx="4732635" cy="2336199"/>
          </a:xfrm>
          <a:prstGeom prst="rect">
            <a:avLst/>
          </a:prstGeom>
          <a:effectLst>
            <a:outerShdw blurRad="50800" dist="38100" dir="2700000" algn="tl" rotWithShape="0">
              <a:prstClr val="black">
                <a:alpha val="40000"/>
              </a:prstClr>
            </a:outerShdw>
          </a:effectLst>
        </p:spPr>
      </p:pic>
      <p:sp>
        <p:nvSpPr>
          <p:cNvPr id="14" name="Right Triangle 13"/>
          <p:cNvSpPr/>
          <p:nvPr/>
        </p:nvSpPr>
        <p:spPr>
          <a:xfrm>
            <a:off x="2405" y="6582066"/>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87335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04821" y="1104900"/>
            <a:ext cx="10872207" cy="45091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2000" y="36000"/>
            <a:ext cx="12037555" cy="830997"/>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Here, the genotypes are </a:t>
            </a:r>
            <a:r>
              <a:rPr lang="en-GB" sz="2400" dirty="0">
                <a:solidFill>
                  <a:srgbClr val="0000FF"/>
                </a:solidFill>
                <a:latin typeface="Arial" panose="020B0604020202020204" pitchFamily="34" charset="0"/>
                <a:cs typeface="Arial" panose="020B0604020202020204" pitchFamily="34" charset="0"/>
              </a:rPr>
              <a:t>not all homozygous</a:t>
            </a:r>
            <a:r>
              <a:rPr lang="en-GB" sz="2400" dirty="0">
                <a:latin typeface="Arial" panose="020B0604020202020204" pitchFamily="34" charset="0"/>
                <a:cs typeface="Arial" panose="020B0604020202020204" pitchFamily="34" charset="0"/>
              </a:rPr>
              <a:t>. We create from ‘LD=0.25 gametes’ a HWE </a:t>
            </a:r>
            <a:r>
              <a:rPr lang="en-GB" sz="24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population </a:t>
            </a:r>
            <a:r>
              <a:rPr lang="en-GB" sz="2400" dirty="0">
                <a:latin typeface="Arial" panose="020B0604020202020204" pitchFamily="34" charset="0"/>
                <a:cs typeface="Arial" panose="020B0604020202020204" pitchFamily="34" charset="0"/>
              </a:rPr>
              <a:t>. You see the p²+2pq+q² at both loci (max. association). </a:t>
            </a:r>
          </a:p>
        </p:txBody>
      </p:sp>
      <p:sp>
        <p:nvSpPr>
          <p:cNvPr id="7" name="TextBox 6"/>
          <p:cNvSpPr txBox="1"/>
          <p:nvPr/>
        </p:nvSpPr>
        <p:spPr>
          <a:xfrm>
            <a:off x="9876731" y="2045461"/>
            <a:ext cx="2232824" cy="4539704"/>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sz="1700" dirty="0">
                <a:latin typeface="Arial" panose="020B0604020202020204" pitchFamily="34" charset="0"/>
                <a:cs typeface="Arial" panose="020B0604020202020204" pitchFamily="34" charset="0"/>
              </a:rPr>
              <a:t>Select for white hi-</a:t>
            </a:r>
            <a:r>
              <a:rPr lang="en-GB" sz="1700" dirty="0" err="1">
                <a:latin typeface="Arial" panose="020B0604020202020204" pitchFamily="34" charset="0"/>
                <a:cs typeface="Arial" panose="020B0604020202020204" pitchFamily="34" charset="0"/>
              </a:rPr>
              <a:t>lum</a:t>
            </a:r>
            <a:r>
              <a:rPr lang="en-GB" sz="1700" dirty="0">
                <a:latin typeface="Arial" panose="020B0604020202020204" pitchFamily="34" charset="0"/>
                <a:cs typeface="Arial" panose="020B0604020202020204" pitchFamily="34" charset="0"/>
              </a:rPr>
              <a:t> phenotype! You select the M2M2 homozygotes. These are then </a:t>
            </a:r>
            <a:r>
              <a:rPr lang="en-GB" sz="1700" dirty="0">
                <a:solidFill>
                  <a:srgbClr val="0000FF"/>
                </a:solidFill>
                <a:latin typeface="Arial" panose="020B0604020202020204" pitchFamily="34" charset="0"/>
                <a:cs typeface="Arial" panose="020B0604020202020204" pitchFamily="34" charset="0"/>
              </a:rPr>
              <a:t>all </a:t>
            </a:r>
            <a:r>
              <a:rPr lang="en-GB" sz="1700" dirty="0">
                <a:latin typeface="Arial" panose="020B0604020202020204" pitchFamily="34" charset="0"/>
                <a:cs typeface="Arial" panose="020B0604020202020204" pitchFamily="34" charset="0"/>
              </a:rPr>
              <a:t>Q2Q2, this means they are all homozygous for Low Vicine and thus with Low Vicine </a:t>
            </a:r>
            <a:r>
              <a:rPr lang="en-GB" sz="1700" dirty="0" err="1">
                <a:latin typeface="Arial" panose="020B0604020202020204" pitchFamily="34" charset="0"/>
                <a:cs typeface="Arial" panose="020B0604020202020204" pitchFamily="34" charset="0"/>
              </a:rPr>
              <a:t>phe-notype</a:t>
            </a:r>
            <a:r>
              <a:rPr lang="en-GB" sz="1700" dirty="0">
                <a:latin typeface="Arial" panose="020B0604020202020204" pitchFamily="34" charset="0"/>
                <a:cs typeface="Arial" panose="020B0604020202020204" pitchFamily="34" charset="0"/>
              </a:rPr>
              <a:t>. This </a:t>
            </a:r>
            <a:r>
              <a:rPr lang="en-GB" sz="1700" dirty="0" err="1">
                <a:latin typeface="Arial" panose="020B0604020202020204" pitchFamily="34" charset="0"/>
                <a:cs typeface="Arial" panose="020B0604020202020204" pitchFamily="34" charset="0"/>
              </a:rPr>
              <a:t>selec-tion</a:t>
            </a:r>
            <a:r>
              <a:rPr lang="en-GB" sz="1700" dirty="0">
                <a:latin typeface="Arial" panose="020B0604020202020204" pitchFamily="34" charset="0"/>
                <a:cs typeface="Arial" panose="020B0604020202020204" pitchFamily="34" charset="0"/>
              </a:rPr>
              <a:t> is, hence, ‘per-</a:t>
            </a:r>
            <a:r>
              <a:rPr lang="en-GB" sz="1700" dirty="0" err="1">
                <a:latin typeface="Arial" panose="020B0604020202020204" pitchFamily="34" charset="0"/>
                <a:cs typeface="Arial" panose="020B0604020202020204" pitchFamily="34" charset="0"/>
              </a:rPr>
              <a:t>fect</a:t>
            </a:r>
            <a:r>
              <a:rPr lang="en-GB" sz="1700" dirty="0">
                <a:latin typeface="Arial" panose="020B0604020202020204" pitchFamily="34" charset="0"/>
                <a:cs typeface="Arial" panose="020B0604020202020204" pitchFamily="34" charset="0"/>
              </a:rPr>
              <a:t>’; fully efficient. </a:t>
            </a:r>
          </a:p>
          <a:p>
            <a:endParaRPr lang="en-GB" sz="1700" dirty="0">
              <a:latin typeface="Arial" panose="020B0604020202020204" pitchFamily="34" charset="0"/>
              <a:cs typeface="Arial" panose="020B0604020202020204" pitchFamily="34" charset="0"/>
            </a:endParaRPr>
          </a:p>
          <a:p>
            <a:endParaRPr lang="en-GB" sz="1700" dirty="0">
              <a:latin typeface="Arial" panose="020B0604020202020204" pitchFamily="34" charset="0"/>
              <a:cs typeface="Arial" panose="020B0604020202020204" pitchFamily="34" charset="0"/>
            </a:endParaRPr>
          </a:p>
          <a:p>
            <a:r>
              <a:rPr lang="en-GB" sz="1700" dirty="0">
                <a:latin typeface="Arial" panose="020B0604020202020204" pitchFamily="34" charset="0"/>
                <a:cs typeface="Arial" panose="020B0604020202020204" pitchFamily="34" charset="0"/>
              </a:rPr>
              <a:t>You take 25% of the population, all of them are as desired.</a:t>
            </a:r>
          </a:p>
        </p:txBody>
      </p:sp>
      <p:sp>
        <p:nvSpPr>
          <p:cNvPr id="13" name="Textfeld 5"/>
          <p:cNvSpPr txBox="1"/>
          <p:nvPr/>
        </p:nvSpPr>
        <p:spPr>
          <a:xfrm>
            <a:off x="11140069" y="994563"/>
            <a:ext cx="96948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13</a:t>
            </a:fld>
            <a:endParaRPr lang="en-GB" sz="2400" dirty="0">
              <a:latin typeface="Arial" panose="020B0604020202020204" pitchFamily="34" charset="0"/>
              <a:cs typeface="Arial" panose="020B0604020202020204" pitchFamily="34" charset="0"/>
            </a:endParaRPr>
          </a:p>
        </p:txBody>
      </p:sp>
      <p:grpSp>
        <p:nvGrpSpPr>
          <p:cNvPr id="12" name="Group 11"/>
          <p:cNvGrpSpPr/>
          <p:nvPr/>
        </p:nvGrpSpPr>
        <p:grpSpPr>
          <a:xfrm>
            <a:off x="104821" y="1172532"/>
            <a:ext cx="9673418" cy="5416937"/>
            <a:chOff x="104821" y="1172532"/>
            <a:chExt cx="9673418" cy="5416937"/>
          </a:xfrm>
        </p:grpSpPr>
        <p:pic>
          <p:nvPicPr>
            <p:cNvPr id="3" name="Picture 2"/>
            <p:cNvPicPr>
              <a:picLocks noChangeAspect="1"/>
            </p:cNvPicPr>
            <p:nvPr/>
          </p:nvPicPr>
          <p:blipFill>
            <a:blip r:embed="rId2"/>
            <a:stretch>
              <a:fillRect/>
            </a:stretch>
          </p:blipFill>
          <p:spPr>
            <a:xfrm>
              <a:off x="104821" y="1172532"/>
              <a:ext cx="9673418" cy="5416937"/>
            </a:xfrm>
            <a:prstGeom prst="rect">
              <a:avLst/>
            </a:prstGeom>
            <a:effectLst>
              <a:outerShdw blurRad="50800" dist="38100" dir="2700000" algn="tl" rotWithShape="0">
                <a:prstClr val="black">
                  <a:alpha val="40000"/>
                </a:prstClr>
              </a:outerShdw>
            </a:effectLst>
          </p:spPr>
        </p:pic>
        <p:sp>
          <p:nvSpPr>
            <p:cNvPr id="4" name="TextBox 3"/>
            <p:cNvSpPr txBox="1"/>
            <p:nvPr/>
          </p:nvSpPr>
          <p:spPr>
            <a:xfrm rot="16200000">
              <a:off x="-1443689" y="4428832"/>
              <a:ext cx="3927945" cy="384721"/>
            </a:xfrm>
            <a:prstGeom prst="rect">
              <a:avLst/>
            </a:prstGeom>
            <a:solidFill>
              <a:schemeClr val="bg1"/>
            </a:solidFill>
          </p:spPr>
          <p:txBody>
            <a:bodyPr wrap="square" rtlCol="0">
              <a:spAutoFit/>
            </a:bodyPr>
            <a:lstStyle/>
            <a:p>
              <a:pPr algn="ctr"/>
              <a:r>
                <a:rPr lang="en-GB" sz="1900" dirty="0">
                  <a:latin typeface="Arial" panose="020B0604020202020204" pitchFamily="34" charset="0"/>
                  <a:cs typeface="Arial" panose="020B0604020202020204" pitchFamily="34" charset="0"/>
                </a:rPr>
                <a:t>Female gamete-types (haplotypes) </a:t>
              </a:r>
            </a:p>
          </p:txBody>
        </p:sp>
      </p:grpSp>
      <p:sp>
        <p:nvSpPr>
          <p:cNvPr id="9" name="Rectangle 8"/>
          <p:cNvSpPr/>
          <p:nvPr/>
        </p:nvSpPr>
        <p:spPr>
          <a:xfrm>
            <a:off x="2887133" y="2657220"/>
            <a:ext cx="6819900" cy="3785913"/>
          </a:xfrm>
          <a:prstGeom prst="rect">
            <a:avLst/>
          </a:prstGeom>
          <a:noFill/>
          <a:ln w="28575">
            <a:solidFill>
              <a:srgbClr val="C00000"/>
            </a:solidFill>
            <a:prstDash val="dash"/>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905934" y="510082"/>
            <a:ext cx="1494366" cy="298488"/>
          </a:xfrm>
          <a:prstGeom prst="rect">
            <a:avLst/>
          </a:prstGeom>
          <a:noFill/>
          <a:ln w="28575">
            <a:solidFill>
              <a:srgbClr val="C00000"/>
            </a:solidFill>
            <a:prstDash val="dash"/>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5469468" y="1155706"/>
            <a:ext cx="5469465" cy="400110"/>
          </a:xfrm>
          <a:prstGeom prst="rect">
            <a:avLst/>
          </a:prstGeom>
          <a:solidFill>
            <a:schemeClr val="bg1"/>
          </a:solidFill>
        </p:spPr>
        <p:txBody>
          <a:bodyPr wrap="square" rtlCol="0">
            <a:spAutoFit/>
          </a:bodyPr>
          <a:lstStyle/>
          <a:p>
            <a:r>
              <a:rPr lang="en-GB" sz="2000" dirty="0">
                <a:latin typeface="Arial" panose="020B0604020202020204" pitchFamily="34" charset="0"/>
                <a:cs typeface="Arial" panose="020B0604020202020204" pitchFamily="34" charset="0"/>
              </a:rPr>
              <a:t>(i.e., the correlation between the 2 loci is r=1.0)</a:t>
            </a:r>
          </a:p>
        </p:txBody>
      </p:sp>
      <p:sp>
        <p:nvSpPr>
          <p:cNvPr id="11" name="TextBox 10"/>
          <p:cNvSpPr txBox="1"/>
          <p:nvPr/>
        </p:nvSpPr>
        <p:spPr>
          <a:xfrm>
            <a:off x="6142566" y="4076700"/>
            <a:ext cx="423333"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p²</a:t>
            </a:r>
            <a:endParaRPr lang="en-GB" dirty="0">
              <a:latin typeface="Arial" panose="020B0604020202020204" pitchFamily="34" charset="0"/>
              <a:cs typeface="Arial" panose="020B0604020202020204" pitchFamily="34" charset="0"/>
            </a:endParaRPr>
          </a:p>
        </p:txBody>
      </p:sp>
      <p:sp>
        <p:nvSpPr>
          <p:cNvPr id="14" name="TextBox 13"/>
          <p:cNvSpPr txBox="1"/>
          <p:nvPr/>
        </p:nvSpPr>
        <p:spPr>
          <a:xfrm>
            <a:off x="6633633" y="4487334"/>
            <a:ext cx="423333"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q²</a:t>
            </a:r>
            <a:endParaRPr lang="en-GB" dirty="0">
              <a:latin typeface="Arial" panose="020B0604020202020204" pitchFamily="34" charset="0"/>
              <a:cs typeface="Arial" panose="020B0604020202020204" pitchFamily="34" charset="0"/>
            </a:endParaRPr>
          </a:p>
        </p:txBody>
      </p:sp>
      <p:sp>
        <p:nvSpPr>
          <p:cNvPr id="15" name="TextBox 14"/>
          <p:cNvSpPr txBox="1"/>
          <p:nvPr/>
        </p:nvSpPr>
        <p:spPr>
          <a:xfrm>
            <a:off x="6062139" y="4449970"/>
            <a:ext cx="512232" cy="369332"/>
          </a:xfrm>
          <a:prstGeom prst="rect">
            <a:avLst/>
          </a:prstGeom>
          <a:noFill/>
        </p:spPr>
        <p:txBody>
          <a:bodyPr wrap="square" rtlCol="0">
            <a:spAutoFit/>
          </a:bodyPr>
          <a:lstStyle/>
          <a:p>
            <a:r>
              <a:rPr lang="de-DE" dirty="0" err="1">
                <a:latin typeface="Arial" panose="020B0604020202020204" pitchFamily="34" charset="0"/>
                <a:cs typeface="Arial" panose="020B0604020202020204" pitchFamily="34" charset="0"/>
              </a:rPr>
              <a:t>pq</a:t>
            </a:r>
            <a:endParaRPr lang="en-GB" dirty="0">
              <a:latin typeface="Arial" panose="020B0604020202020204" pitchFamily="34" charset="0"/>
              <a:cs typeface="Arial" panose="020B0604020202020204" pitchFamily="34" charset="0"/>
            </a:endParaRPr>
          </a:p>
        </p:txBody>
      </p:sp>
      <p:sp>
        <p:nvSpPr>
          <p:cNvPr id="16" name="TextBox 15"/>
          <p:cNvSpPr txBox="1"/>
          <p:nvPr/>
        </p:nvSpPr>
        <p:spPr>
          <a:xfrm>
            <a:off x="6608235" y="4047806"/>
            <a:ext cx="512232" cy="369332"/>
          </a:xfrm>
          <a:prstGeom prst="rect">
            <a:avLst/>
          </a:prstGeom>
          <a:noFill/>
        </p:spPr>
        <p:txBody>
          <a:bodyPr wrap="square" rtlCol="0">
            <a:spAutoFit/>
          </a:bodyPr>
          <a:lstStyle/>
          <a:p>
            <a:r>
              <a:rPr lang="de-DE" dirty="0" err="1">
                <a:latin typeface="Arial" panose="020B0604020202020204" pitchFamily="34" charset="0"/>
                <a:cs typeface="Arial" panose="020B0604020202020204" pitchFamily="34" charset="0"/>
              </a:rPr>
              <a:t>pq</a:t>
            </a:r>
            <a:endParaRPr lang="en-GB" dirty="0">
              <a:latin typeface="Arial" panose="020B0604020202020204" pitchFamily="34" charset="0"/>
              <a:cs typeface="Arial" panose="020B0604020202020204" pitchFamily="34" charset="0"/>
            </a:endParaRPr>
          </a:p>
        </p:txBody>
      </p:sp>
      <p:cxnSp>
        <p:nvCxnSpPr>
          <p:cNvPr id="17" name="Straight Arrow Connector 16"/>
          <p:cNvCxnSpPr>
            <a:stCxn id="10" idx="3"/>
            <a:endCxn id="9" idx="0"/>
          </p:cNvCxnSpPr>
          <p:nvPr/>
        </p:nvCxnSpPr>
        <p:spPr>
          <a:xfrm>
            <a:off x="2400300" y="659326"/>
            <a:ext cx="3896783" cy="1997894"/>
          </a:xfrm>
          <a:prstGeom prst="straightConnector1">
            <a:avLst/>
          </a:prstGeom>
          <a:ln w="12700">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850091" y="1225395"/>
            <a:ext cx="150829" cy="264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2249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13629081"/>
              </p:ext>
            </p:extLst>
          </p:nvPr>
        </p:nvGraphicFramePr>
        <p:xfrm>
          <a:off x="53969" y="109572"/>
          <a:ext cx="9774534" cy="7041078"/>
        </p:xfrm>
        <a:graphic>
          <a:graphicData uri="http://schemas.openxmlformats.org/presentationml/2006/ole">
            <mc:AlternateContent xmlns:mc="http://schemas.openxmlformats.org/markup-compatibility/2006">
              <mc:Choice xmlns:v="urn:schemas-microsoft-com:vml" Requires="v">
                <p:oleObj spid="_x0000_s5217" name="Document" r:id="rId3" imgW="8426322" imgH="6069895" progId="Word.Document.12">
                  <p:link updateAutomatic="1"/>
                </p:oleObj>
              </mc:Choice>
              <mc:Fallback>
                <p:oleObj name="Document" r:id="rId3" imgW="8426322" imgH="6069895" progId="Word.Document.12">
                  <p:link updateAutomatic="1"/>
                  <p:pic>
                    <p:nvPicPr>
                      <p:cNvPr id="0" name=""/>
                      <p:cNvPicPr/>
                      <p:nvPr/>
                    </p:nvPicPr>
                    <p:blipFill>
                      <a:blip r:embed="rId4"/>
                      <a:stretch>
                        <a:fillRect/>
                      </a:stretch>
                    </p:blipFill>
                    <p:spPr>
                      <a:xfrm>
                        <a:off x="53969" y="109572"/>
                        <a:ext cx="9774534" cy="7041078"/>
                      </a:xfrm>
                      <a:prstGeom prst="rect">
                        <a:avLst/>
                      </a:prstGeom>
                    </p:spPr>
                  </p:pic>
                </p:oleObj>
              </mc:Fallback>
            </mc:AlternateContent>
          </a:graphicData>
        </a:graphic>
      </p:graphicFrame>
      <p:sp>
        <p:nvSpPr>
          <p:cNvPr id="7" name="TextBox 6"/>
          <p:cNvSpPr txBox="1"/>
          <p:nvPr/>
        </p:nvSpPr>
        <p:spPr>
          <a:xfrm>
            <a:off x="6933695" y="3532747"/>
            <a:ext cx="5175860" cy="3139321"/>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Lower part of table: Select for white hilum </a:t>
            </a:r>
            <a:r>
              <a:rPr lang="en-GB" dirty="0" err="1">
                <a:latin typeface="Arial" panose="020B0604020202020204" pitchFamily="34" charset="0"/>
                <a:cs typeface="Arial" panose="020B0604020202020204" pitchFamily="34" charset="0"/>
              </a:rPr>
              <a:t>pheno</a:t>
            </a:r>
            <a:r>
              <a:rPr lang="en-GB" dirty="0">
                <a:latin typeface="Arial" panose="020B0604020202020204" pitchFamily="34" charset="0"/>
                <a:cs typeface="Arial" panose="020B0604020202020204" pitchFamily="34" charset="0"/>
              </a:rPr>
              <a:t>-type means that you select for M2M2 </a:t>
            </a:r>
            <a:r>
              <a:rPr lang="en-GB" dirty="0" err="1">
                <a:latin typeface="Arial" panose="020B0604020202020204" pitchFamily="34" charset="0"/>
                <a:cs typeface="Arial" panose="020B0604020202020204" pitchFamily="34" charset="0"/>
              </a:rPr>
              <a:t>homozy-gotes</a:t>
            </a:r>
            <a:r>
              <a:rPr lang="en-GB" dirty="0">
                <a:latin typeface="Arial" panose="020B0604020202020204" pitchFamily="34" charset="0"/>
                <a:cs typeface="Arial" panose="020B0604020202020204" pitchFamily="34" charset="0"/>
              </a:rPr>
              <a:t>. You take 64/144=4/9 of the population and 36/144=1/4 of the population, the desired Q2Q2, are all included. 36/64 of the hilum-based </a:t>
            </a:r>
            <a:r>
              <a:rPr lang="en-GB" dirty="0" err="1">
                <a:latin typeface="Arial" panose="020B0604020202020204" pitchFamily="34" charset="0"/>
                <a:cs typeface="Arial" panose="020B0604020202020204" pitchFamily="34" charset="0"/>
              </a:rPr>
              <a:t>selec</a:t>
            </a:r>
            <a:r>
              <a:rPr lang="en-GB" dirty="0">
                <a:latin typeface="Arial" panose="020B0604020202020204" pitchFamily="34" charset="0"/>
                <a:cs typeface="Arial" panose="020B0604020202020204" pitchFamily="34" charset="0"/>
              </a:rPr>
              <a:t>-ted ones are correct (56.25%). To compare, if you chose at random, then only 25% would be correct, since this is the ‚anyway‘-proportion of Q2Q2 in the population. </a:t>
            </a:r>
          </a:p>
          <a:p>
            <a:r>
              <a:rPr lang="en-GB" dirty="0">
                <a:solidFill>
                  <a:srgbClr val="0000FF"/>
                </a:solidFill>
                <a:latin typeface="Arial" panose="020B0604020202020204" pitchFamily="34" charset="0"/>
                <a:cs typeface="Arial" panose="020B0604020202020204" pitchFamily="34" charset="0"/>
              </a:rPr>
              <a:t>The lower the LD is, the less precise and efficient is your Marker-Assisted Selection.</a:t>
            </a:r>
          </a:p>
        </p:txBody>
      </p:sp>
      <mc:AlternateContent xmlns:mc="http://schemas.openxmlformats.org/markup-compatibility/2006" xmlns:a14="http://schemas.microsoft.com/office/drawing/2010/main">
        <mc:Choice Requires="a14">
          <p:sp>
            <p:nvSpPr>
              <p:cNvPr id="6" name="TextBox 5"/>
              <p:cNvSpPr txBox="1"/>
              <p:nvPr/>
            </p:nvSpPr>
            <p:spPr>
              <a:xfrm>
                <a:off x="6933695" y="109572"/>
                <a:ext cx="5175860" cy="3078600"/>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sz="2400" dirty="0" err="1">
                    <a:latin typeface="Arial" panose="020B0604020202020204" pitchFamily="34" charset="0"/>
                    <a:cs typeface="Arial" panose="020B0604020202020204" pitchFamily="34" charset="0"/>
                  </a:rPr>
                  <a:t>Uper</a:t>
                </a:r>
                <a:r>
                  <a:rPr lang="en-GB" sz="2400" dirty="0">
                    <a:latin typeface="Arial" panose="020B0604020202020204" pitchFamily="34" charset="0"/>
                    <a:cs typeface="Arial" panose="020B0604020202020204" pitchFamily="34" charset="0"/>
                  </a:rPr>
                  <a:t> part of table: Still  D=0.25.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LD is maximal; q(M2)=q(Q2)=0.5. </a:t>
                </a: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Lower part of table:  D=1/6 = </a:t>
                </a:r>
                <a14:m>
                  <m:oMath xmlns:m="http://schemas.openxmlformats.org/officeDocument/2006/math">
                    <m:r>
                      <a:rPr lang="en-GB" sz="2600" i="1">
                        <a:latin typeface="Cambria Math" panose="02040503050406030204" pitchFamily="18" charset="0"/>
                      </a:rPr>
                      <m:t>0.1</m:t>
                    </m:r>
                    <m:acc>
                      <m:accPr>
                        <m:chr m:val="̅"/>
                        <m:ctrlPr>
                          <a:rPr lang="en-GB" sz="2600" i="1">
                            <a:latin typeface="Cambria Math" panose="02040503050406030204" pitchFamily="18" charset="0"/>
                          </a:rPr>
                        </m:ctrlPr>
                      </m:accPr>
                      <m:e>
                        <m:r>
                          <a:rPr lang="en-GB" sz="2600" i="1">
                            <a:latin typeface="Cambria Math" panose="02040503050406030204" pitchFamily="18" charset="0"/>
                          </a:rPr>
                          <m:t>6</m:t>
                        </m:r>
                      </m:e>
                    </m:acc>
                  </m:oMath>
                </a14:m>
                <a:r>
                  <a:rPr lang="en-GB" sz="2400" dirty="0">
                    <a:latin typeface="Arial" panose="020B0604020202020204" pitchFamily="34" charset="0"/>
                    <a:cs typeface="Arial" panose="020B0604020202020204" pitchFamily="34" charset="0"/>
                  </a:rPr>
                  <a:t>, this is the maximum LD possible with p(M1)=1/3; q(M2)=2/3.</a:t>
                </a:r>
              </a:p>
            </p:txBody>
          </p:sp>
        </mc:Choice>
        <mc:Fallback xmlns="">
          <p:sp>
            <p:nvSpPr>
              <p:cNvPr id="6" name="TextBox 5"/>
              <p:cNvSpPr txBox="1">
                <a:spLocks noRot="1" noChangeAspect="1" noMove="1" noResize="1" noEditPoints="1" noAdjustHandles="1" noChangeArrowheads="1" noChangeShapeType="1" noTextEdit="1"/>
              </p:cNvSpPr>
              <p:nvPr/>
            </p:nvSpPr>
            <p:spPr>
              <a:xfrm>
                <a:off x="6933695" y="109572"/>
                <a:ext cx="5175860" cy="3078600"/>
              </a:xfrm>
              <a:prstGeom prst="rect">
                <a:avLst/>
              </a:prstGeom>
              <a:blipFill>
                <a:blip r:embed="rId5"/>
                <a:stretch>
                  <a:fillRect/>
                </a:stretch>
              </a:blipFill>
              <a:ln>
                <a:noFill/>
              </a:ln>
              <a:effectLst>
                <a:outerShdw blurRad="50800" dist="38100" dir="2700000" algn="tl" rotWithShape="0">
                  <a:prstClr val="black">
                    <a:alpha val="40000"/>
                  </a:prstClr>
                </a:outerShdw>
              </a:effectLst>
            </p:spPr>
            <p:txBody>
              <a:bodyPr/>
              <a:lstStyle/>
              <a:p>
                <a:r>
                  <a:rPr lang="en-GB">
                    <a:noFill/>
                  </a:rPr>
                  <a:t> </a:t>
                </a:r>
              </a:p>
            </p:txBody>
          </p:sp>
        </mc:Fallback>
      </mc:AlternateContent>
      <p:sp>
        <p:nvSpPr>
          <p:cNvPr id="13" name="Textfeld 5"/>
          <p:cNvSpPr txBox="1"/>
          <p:nvPr/>
        </p:nvSpPr>
        <p:spPr>
          <a:xfrm>
            <a:off x="11140069" y="6331896"/>
            <a:ext cx="96948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14</a:t>
            </a:fld>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4794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 rechteckige Legende 4"/>
          <p:cNvSpPr/>
          <p:nvPr/>
        </p:nvSpPr>
        <p:spPr>
          <a:xfrm>
            <a:off x="96000" y="45205"/>
            <a:ext cx="11939973" cy="5842127"/>
          </a:xfrm>
          <a:prstGeom prst="wedgeRoundRectCallout">
            <a:avLst>
              <a:gd name="adj1" fmla="val -50595"/>
              <a:gd name="adj2" fmla="val 66044"/>
              <a:gd name="adj3" fmla="val 16667"/>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feld 13"/>
          <p:cNvSpPr txBox="1"/>
          <p:nvPr/>
        </p:nvSpPr>
        <p:spPr>
          <a:xfrm>
            <a:off x="438544" y="116058"/>
            <a:ext cx="11509211" cy="429348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700" dirty="0">
                <a:latin typeface="Arial" panose="020B0604020202020204" pitchFamily="34" charset="0"/>
                <a:cs typeface="Arial" panose="020B0604020202020204" pitchFamily="34" charset="0"/>
              </a:rPr>
              <a:t>Once again, to really ‘hammer this home’: LD decay! </a:t>
            </a:r>
            <a:r>
              <a:rPr lang="en-US" sz="2700" dirty="0">
                <a:latin typeface="Arial" panose="020B0604020202020204" pitchFamily="34" charset="0"/>
                <a:cs typeface="Arial" panose="020B0604020202020204" pitchFamily="34" charset="0"/>
              </a:rPr>
              <a:t>If e.g. initially most gametes (</a:t>
            </a:r>
            <a:r>
              <a:rPr lang="en-US" sz="2700" dirty="0">
                <a:solidFill>
                  <a:schemeClr val="tx1">
                    <a:lumMod val="50000"/>
                    <a:lumOff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coupling phase</a:t>
            </a:r>
            <a:r>
              <a:rPr lang="en-US" sz="2700" dirty="0">
                <a:latin typeface="Arial" panose="020B0604020202020204" pitchFamily="34" charset="0"/>
                <a:cs typeface="Arial" panose="020B0604020202020204" pitchFamily="34" charset="0"/>
              </a:rPr>
              <a:t>) are M1Q1 and M2Q2, few are </a:t>
            </a:r>
            <a:r>
              <a:rPr lang="en-US" sz="2700" dirty="0">
                <a:solidFill>
                  <a:srgbClr val="0000FF"/>
                </a:solidFill>
                <a:latin typeface="Arial" panose="020B0604020202020204" pitchFamily="34" charset="0"/>
                <a:cs typeface="Arial" panose="020B0604020202020204" pitchFamily="34" charset="0"/>
              </a:rPr>
              <a:t>M2Q1</a:t>
            </a:r>
            <a:r>
              <a:rPr lang="en-US" sz="2700" dirty="0">
                <a:latin typeface="Arial" panose="020B0604020202020204" pitchFamily="34" charset="0"/>
                <a:cs typeface="Arial" panose="020B0604020202020204" pitchFamily="34" charset="0"/>
              </a:rPr>
              <a:t> and none were </a:t>
            </a:r>
            <a:r>
              <a:rPr lang="en-US" sz="2700" dirty="0">
                <a:solidFill>
                  <a:srgbClr val="FF0000"/>
                </a:solidFill>
                <a:latin typeface="Arial" panose="020B0604020202020204" pitchFamily="34" charset="0"/>
                <a:cs typeface="Arial" panose="020B0604020202020204" pitchFamily="34" charset="0"/>
              </a:rPr>
              <a:t>M1Q2</a:t>
            </a:r>
            <a:r>
              <a:rPr lang="en-US" sz="2700" dirty="0">
                <a:latin typeface="Arial" panose="020B0604020202020204" pitchFamily="34" charset="0"/>
                <a:cs typeface="Arial" panose="020B0604020202020204" pitchFamily="34" charset="0"/>
              </a:rPr>
              <a:t> (e.g. LD=1/6) … then: Such setting will change ‚by-genera-</a:t>
            </a:r>
            <a:r>
              <a:rPr lang="en-US" sz="2700" dirty="0" err="1">
                <a:latin typeface="Arial" panose="020B0604020202020204" pitchFamily="34" charset="0"/>
                <a:cs typeface="Arial" panose="020B0604020202020204" pitchFamily="34" charset="0"/>
              </a:rPr>
              <a:t>tions</a:t>
            </a:r>
            <a:r>
              <a:rPr lang="en-US" sz="2700" dirty="0">
                <a:latin typeface="Arial" panose="020B0604020202020204" pitchFamily="34" charset="0"/>
                <a:cs typeface="Arial" panose="020B0604020202020204" pitchFamily="34" charset="0"/>
              </a:rPr>
              <a:t>-of-</a:t>
            </a:r>
            <a:r>
              <a:rPr lang="en-US" sz="27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random-mating</a:t>
            </a:r>
            <a:r>
              <a:rPr lang="en-US" sz="2700" dirty="0">
                <a:latin typeface="Arial" panose="020B0604020202020204" pitchFamily="34" charset="0"/>
                <a:cs typeface="Arial" panose="020B0604020202020204" pitchFamily="34" charset="0"/>
              </a:rPr>
              <a:t>-reproduction‘ (due to meiotic recombination). The majority class of </a:t>
            </a:r>
            <a:r>
              <a:rPr lang="en-US" sz="2700" dirty="0">
                <a:solidFill>
                  <a:schemeClr val="tx1">
                    <a:lumMod val="50000"/>
                    <a:lumOff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coupling phase </a:t>
            </a:r>
            <a:r>
              <a:rPr lang="en-US" sz="2700" dirty="0">
                <a:latin typeface="Arial" panose="020B0604020202020204" pitchFamily="34" charset="0"/>
                <a:cs typeface="Arial" panose="020B0604020202020204" pitchFamily="34" charset="0"/>
              </a:rPr>
              <a:t>double heterozygotes should not only produce gametes (M1Q1 and M2Q2) </a:t>
            </a:r>
            <a:r>
              <a:rPr lang="en-US" sz="27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but as well </a:t>
            </a:r>
            <a:r>
              <a:rPr lang="en-US" sz="2700" dirty="0">
                <a:solidFill>
                  <a:srgbClr val="0000FF"/>
                </a:solidFill>
                <a:latin typeface="Arial" panose="020B0604020202020204" pitchFamily="34" charset="0"/>
                <a:cs typeface="Arial" panose="020B0604020202020204" pitchFamily="34" charset="0"/>
              </a:rPr>
              <a:t>repulsion </a:t>
            </a:r>
            <a:r>
              <a:rPr lang="en-US" sz="2700" dirty="0">
                <a:solidFill>
                  <a:srgbClr val="FF0000"/>
                </a:solidFill>
                <a:latin typeface="Arial" panose="020B0604020202020204" pitchFamily="34" charset="0"/>
                <a:cs typeface="Arial" panose="020B0604020202020204" pitchFamily="34" charset="0"/>
              </a:rPr>
              <a:t>phase</a:t>
            </a:r>
            <a:r>
              <a:rPr lang="en-US" sz="2700" dirty="0">
                <a:solidFill>
                  <a:srgbClr val="0000FF"/>
                </a:solidFill>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gametes</a:t>
            </a:r>
            <a:r>
              <a:rPr lang="en-US" sz="2700" dirty="0">
                <a:solidFill>
                  <a:srgbClr val="0000FF"/>
                </a:solidFill>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a:t>
            </a:r>
            <a:r>
              <a:rPr lang="en-US" sz="2700" dirty="0">
                <a:solidFill>
                  <a:srgbClr val="0000FF"/>
                </a:solidFill>
                <a:latin typeface="Arial" panose="020B0604020202020204" pitchFamily="34" charset="0"/>
                <a:cs typeface="Arial" panose="020B0604020202020204" pitchFamily="34" charset="0"/>
              </a:rPr>
              <a:t>M2Q1</a:t>
            </a:r>
            <a:r>
              <a:rPr lang="en-US" sz="2700" dirty="0">
                <a:latin typeface="Arial" panose="020B0604020202020204" pitchFamily="34" charset="0"/>
                <a:cs typeface="Arial" panose="020B0604020202020204" pitchFamily="34" charset="0"/>
              </a:rPr>
              <a:t>, </a:t>
            </a:r>
            <a:r>
              <a:rPr lang="en-US" sz="2700" dirty="0">
                <a:solidFill>
                  <a:srgbClr val="FF0000"/>
                </a:solidFill>
                <a:latin typeface="Arial" panose="020B0604020202020204" pitchFamily="34" charset="0"/>
                <a:cs typeface="Arial" panose="020B0604020202020204" pitchFamily="34" charset="0"/>
              </a:rPr>
              <a:t>M1Q2</a:t>
            </a:r>
            <a:r>
              <a:rPr lang="en-US" sz="2700" dirty="0">
                <a:latin typeface="Arial" panose="020B0604020202020204" pitchFamily="34" charset="0"/>
                <a:cs typeface="Arial" panose="020B0604020202020204" pitchFamily="34" charset="0"/>
              </a:rPr>
              <a:t>) – this will indeed occur, if the 2 loci are not fully linked (if linkage is not fully protecting LD from decay). Generation by generation of </a:t>
            </a:r>
            <a:r>
              <a:rPr lang="en-US" sz="27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random mating</a:t>
            </a:r>
            <a:r>
              <a:rPr lang="en-US" sz="2700" dirty="0">
                <a:latin typeface="Arial" panose="020B0604020202020204" pitchFamily="34" charset="0"/>
                <a:cs typeface="Arial" panose="020B0604020202020204" pitchFamily="34" charset="0"/>
              </a:rPr>
              <a:t>, we will see the association to </a:t>
            </a:r>
            <a:r>
              <a:rPr lang="en-US" sz="27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decay</a:t>
            </a:r>
            <a:r>
              <a:rPr lang="en-US" sz="2700" dirty="0">
                <a:latin typeface="Arial" panose="020B0604020202020204" pitchFamily="34" charset="0"/>
                <a:cs typeface="Arial" panose="020B0604020202020204" pitchFamily="34" charset="0"/>
              </a:rPr>
              <a:t> towards </a:t>
            </a:r>
            <a:r>
              <a:rPr lang="de-DE" altLang="de-DE" sz="3000" b="1" dirty="0">
                <a:solidFill>
                  <a:schemeClr val="tx1">
                    <a:lumMod val="50000"/>
                    <a:lumOff val="50000"/>
                  </a:schemeClr>
                </a:solidFill>
                <a:effectLst>
                  <a:outerShdw blurRad="38100" dist="38100" dir="2700000" algn="tl">
                    <a:srgbClr val="000000">
                      <a:alpha val="43137"/>
                    </a:srgbClr>
                  </a:outerShdw>
                </a:effectLst>
                <a:latin typeface="Monotype Corsiva" pitchFamily="66" charset="0"/>
              </a:rPr>
              <a:t>D</a:t>
            </a:r>
            <a:r>
              <a:rPr lang="de-DE" altLang="de-DE" dirty="0">
                <a:solidFill>
                  <a:prstClr val="black"/>
                </a:solidFill>
                <a:effectLst>
                  <a:outerShdw blurRad="38100" dist="38100" dir="2700000" algn="tl">
                    <a:srgbClr val="000000">
                      <a:alpha val="43137"/>
                    </a:srgbClr>
                  </a:outerShdw>
                </a:effectLst>
              </a:rPr>
              <a:t> </a:t>
            </a:r>
            <a:r>
              <a:rPr lang="en-US" sz="2700" dirty="0">
                <a:solidFill>
                  <a:schemeClr val="tx1">
                    <a:lumMod val="50000"/>
                    <a:lumOff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a:t>
            </a:r>
            <a:r>
              <a:rPr lang="en-US" sz="2700" dirty="0">
                <a:latin typeface="Arial" panose="020B0604020202020204" pitchFamily="34" charset="0"/>
                <a:cs typeface="Arial" panose="020B0604020202020204" pitchFamily="34" charset="0"/>
              </a:rPr>
              <a:t> the alleles Q1 and Q2 will </a:t>
            </a:r>
            <a:r>
              <a:rPr lang="en-US" sz="2700" dirty="0">
                <a:solidFill>
                  <a:schemeClr val="tx1">
                    <a:lumMod val="50000"/>
                    <a:lumOff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then</a:t>
            </a:r>
            <a:r>
              <a:rPr lang="en-US" sz="2700" dirty="0">
                <a:latin typeface="Arial" panose="020B0604020202020204" pitchFamily="34" charset="0"/>
                <a:cs typeface="Arial" panose="020B0604020202020204" pitchFamily="34" charset="0"/>
              </a:rPr>
              <a:t> occur with M1 or M2 </a:t>
            </a:r>
            <a:r>
              <a:rPr lang="en-US" sz="27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random</a:t>
            </a:r>
            <a:r>
              <a:rPr lang="en-US" sz="2700" dirty="0">
                <a:latin typeface="Arial" panose="020B0604020202020204" pitchFamily="34" charset="0"/>
                <a:cs typeface="Arial" panose="020B0604020202020204" pitchFamily="34" charset="0"/>
              </a:rPr>
              <a:t> frequencies.</a:t>
            </a:r>
          </a:p>
        </p:txBody>
      </p:sp>
      <p:sp>
        <p:nvSpPr>
          <p:cNvPr id="25" name="Textfeld 5"/>
          <p:cNvSpPr txBox="1"/>
          <p:nvPr/>
        </p:nvSpPr>
        <p:spPr>
          <a:xfrm>
            <a:off x="10986973" y="4392195"/>
            <a:ext cx="96948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15</a:t>
            </a:fld>
            <a:endParaRPr lang="en-GB" sz="2400" dirty="0">
              <a:latin typeface="Arial" panose="020B0604020202020204" pitchFamily="34" charset="0"/>
              <a:cs typeface="Arial" panose="020B0604020202020204" pitchFamily="34" charset="0"/>
            </a:endParaRPr>
          </a:p>
        </p:txBody>
      </p:sp>
      <p:grpSp>
        <p:nvGrpSpPr>
          <p:cNvPr id="4" name="Group 3"/>
          <p:cNvGrpSpPr/>
          <p:nvPr/>
        </p:nvGrpSpPr>
        <p:grpSpPr>
          <a:xfrm>
            <a:off x="221357" y="4714946"/>
            <a:ext cx="5256214" cy="1785761"/>
            <a:chOff x="221357" y="4714946"/>
            <a:chExt cx="5256214" cy="1785761"/>
          </a:xfrm>
        </p:grpSpPr>
        <p:grpSp>
          <p:nvGrpSpPr>
            <p:cNvPr id="16" name="Group 15"/>
            <p:cNvGrpSpPr/>
            <p:nvPr/>
          </p:nvGrpSpPr>
          <p:grpSpPr>
            <a:xfrm>
              <a:off x="221357" y="4714946"/>
              <a:ext cx="5256214" cy="1318767"/>
              <a:chOff x="3863974" y="116632"/>
              <a:chExt cx="5256214" cy="1318767"/>
            </a:xfrm>
            <a:solidFill>
              <a:schemeClr val="bg1"/>
            </a:solidFill>
            <a:effectLst>
              <a:outerShdw blurRad="50800" dist="38100" dir="2700000" algn="tl" rotWithShape="0">
                <a:prstClr val="black">
                  <a:alpha val="40000"/>
                </a:prstClr>
              </a:outerShdw>
            </a:effectLst>
          </p:grpSpPr>
          <p:sp>
            <p:nvSpPr>
              <p:cNvPr id="18" name="Line 81"/>
              <p:cNvSpPr>
                <a:spLocks noChangeShapeType="1"/>
              </p:cNvSpPr>
              <p:nvPr/>
            </p:nvSpPr>
            <p:spPr bwMode="auto">
              <a:xfrm rot="5400000">
                <a:off x="4720612" y="578761"/>
                <a:ext cx="0" cy="1713275"/>
              </a:xfrm>
              <a:prstGeom prst="line">
                <a:avLst/>
              </a:prstGeom>
              <a:grpFill/>
              <a:ln w="25400">
                <a:solidFill>
                  <a:schemeClr val="tx1"/>
                </a:solidFill>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b="1"/>
              </a:p>
            </p:txBody>
          </p:sp>
          <p:sp>
            <p:nvSpPr>
              <p:cNvPr id="19" name="Line 82"/>
              <p:cNvSpPr>
                <a:spLocks noChangeShapeType="1"/>
              </p:cNvSpPr>
              <p:nvPr/>
            </p:nvSpPr>
            <p:spPr bwMode="auto">
              <a:xfrm rot="5400000">
                <a:off x="5913799" y="1098848"/>
                <a:ext cx="0" cy="673099"/>
              </a:xfrm>
              <a:prstGeom prst="line">
                <a:avLst/>
              </a:prstGeom>
              <a:grpFill/>
              <a:ln w="25400">
                <a:solidFill>
                  <a:srgbClr val="0000FF"/>
                </a:solidFill>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b="1"/>
              </a:p>
            </p:txBody>
          </p:sp>
          <p:sp>
            <p:nvSpPr>
              <p:cNvPr id="20" name="Line 83"/>
              <p:cNvSpPr>
                <a:spLocks noChangeShapeType="1"/>
              </p:cNvSpPr>
              <p:nvPr/>
            </p:nvSpPr>
            <p:spPr bwMode="auto">
              <a:xfrm rot="5400000" flipH="1">
                <a:off x="7685268" y="480"/>
                <a:ext cx="1" cy="2869838"/>
              </a:xfrm>
              <a:prstGeom prst="line">
                <a:avLst/>
              </a:prstGeom>
              <a:grpFill/>
              <a:ln w="25400">
                <a:solidFill>
                  <a:schemeClr val="tx1"/>
                </a:solidFill>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2000" b="1"/>
              </a:p>
            </p:txBody>
          </p:sp>
          <mc:AlternateContent xmlns:mc="http://schemas.openxmlformats.org/markup-compatibility/2006" xmlns:a14="http://schemas.microsoft.com/office/drawing/2010/main">
            <mc:Choice Requires="a14">
              <p:sp>
                <p:nvSpPr>
                  <p:cNvPr id="21" name="Text Box 104"/>
                  <p:cNvSpPr txBox="1">
                    <a:spLocks noChangeArrowheads="1"/>
                  </p:cNvSpPr>
                  <p:nvPr/>
                </p:nvSpPr>
                <p:spPr bwMode="auto">
                  <a:xfrm>
                    <a:off x="4511675" y="116632"/>
                    <a:ext cx="4032250" cy="1107996"/>
                  </a:xfrm>
                  <a:prstGeom prst="rect">
                    <a:avLst/>
                  </a:prstGeom>
                  <a:grpFill/>
                  <a:ln w="76200">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a:spcBef>
                        <a:spcPct val="50000"/>
                      </a:spcBef>
                    </a:pPr>
                    <a:r>
                      <a:rPr lang="de-DE" altLang="de-DE" sz="6600" dirty="0">
                        <a:latin typeface="Monotype Corsiva" pitchFamily="66" charset="0"/>
                      </a:rPr>
                      <a:t>D</a:t>
                    </a:r>
                    <a:r>
                      <a:rPr lang="de-DE" altLang="de-DE" sz="3600" dirty="0">
                        <a:latin typeface="Monotype Corsiva" pitchFamily="66" charset="0"/>
                      </a:rPr>
                      <a:t> </a:t>
                    </a:r>
                    <a:r>
                      <a:rPr lang="de-DE" altLang="de-DE" sz="5200" dirty="0">
                        <a:latin typeface="Arial" panose="020B0604020202020204" pitchFamily="34" charset="0"/>
                        <a:cs typeface="Arial" panose="020B0604020202020204" pitchFamily="34" charset="0"/>
                      </a:rPr>
                      <a:t>= 0.1</a:t>
                    </a:r>
                    <a14:m>
                      <m:oMath xmlns:m="http://schemas.openxmlformats.org/officeDocument/2006/math">
                        <m:acc>
                          <m:accPr>
                            <m:chr m:val="̅"/>
                            <m:ctrlPr>
                              <a:rPr lang="en-GB" sz="5200" b="1" i="1">
                                <a:latin typeface="Cambria Math" panose="02040503050406030204" pitchFamily="18" charset="0"/>
                              </a:rPr>
                            </m:ctrlPr>
                          </m:accPr>
                          <m:e>
                            <m:r>
                              <a:rPr lang="de-DE" sz="5200" b="1" i="1" smtClean="0">
                                <a:latin typeface="Cambria Math" panose="02040503050406030204" pitchFamily="18" charset="0"/>
                              </a:rPr>
                              <m:t>𝟔</m:t>
                            </m:r>
                          </m:e>
                        </m:acc>
                      </m:oMath>
                    </a14:m>
                    <a:endParaRPr lang="de-DE" altLang="de-DE" sz="5200" dirty="0">
                      <a:latin typeface="Arial" panose="020B0604020202020204" pitchFamily="34" charset="0"/>
                      <a:cs typeface="Arial" panose="020B0604020202020204" pitchFamily="34" charset="0"/>
                    </a:endParaRPr>
                  </a:p>
                </p:txBody>
              </p:sp>
            </mc:Choice>
            <mc:Fallback xmlns="">
              <p:sp>
                <p:nvSpPr>
                  <p:cNvPr id="21" name="Text Box 104"/>
                  <p:cNvSpPr txBox="1">
                    <a:spLocks noRot="1" noChangeAspect="1" noMove="1" noResize="1" noEditPoints="1" noAdjustHandles="1" noChangeArrowheads="1" noChangeShapeType="1" noTextEdit="1"/>
                  </p:cNvSpPr>
                  <p:nvPr/>
                </p:nvSpPr>
                <p:spPr bwMode="auto">
                  <a:xfrm>
                    <a:off x="4511675" y="116632"/>
                    <a:ext cx="4032250" cy="1107996"/>
                  </a:xfrm>
                  <a:prstGeom prst="rect">
                    <a:avLst/>
                  </a:prstGeom>
                  <a:blipFill>
                    <a:blip r:embed="rId2"/>
                    <a:stretch>
                      <a:fillRect/>
                    </a:stretch>
                  </a:blipFill>
                  <a:ln w="76200">
                    <a:solidFill>
                      <a:schemeClr val="tx1"/>
                    </a:solidFill>
                    <a:miter lim="800000"/>
                    <a:headEnd/>
                    <a:tailEnd/>
                  </a:ln>
                  <a:effectLst>
                    <a:outerShdw blurRad="50800" dist="38100" dir="2700000" algn="tl" rotWithShape="0">
                      <a:prstClr val="black">
                        <a:alpha val="40000"/>
                      </a:prstClr>
                    </a:outerShdw>
                  </a:effectLst>
                </p:spPr>
                <p:txBody>
                  <a:bodyPr/>
                  <a:lstStyle/>
                  <a:p>
                    <a:r>
                      <a:rPr lang="en-GB">
                        <a:noFill/>
                      </a:rPr>
                      <a:t> </a:t>
                    </a:r>
                  </a:p>
                </p:txBody>
              </p:sp>
            </mc:Fallback>
          </mc:AlternateContent>
        </p:grpSp>
        <p:sp>
          <p:nvSpPr>
            <p:cNvPr id="22" name="Text Box 59"/>
            <p:cNvSpPr txBox="1">
              <a:spLocks noChangeArrowheads="1"/>
            </p:cNvSpPr>
            <p:nvPr/>
          </p:nvSpPr>
          <p:spPr bwMode="auto">
            <a:xfrm>
              <a:off x="221358" y="6100597"/>
              <a:ext cx="5256213" cy="400110"/>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a:spcBef>
                  <a:spcPct val="50000"/>
                </a:spcBef>
              </a:pPr>
              <a:r>
                <a:rPr lang="de-DE" altLang="de-DE" sz="2000" b="1">
                  <a:latin typeface="Arial" panose="020B0604020202020204" pitchFamily="34" charset="0"/>
                  <a:cs typeface="Arial" panose="020B0604020202020204" pitchFamily="34" charset="0"/>
                </a:rPr>
                <a:t>      M1Q1       </a:t>
              </a:r>
              <a:r>
                <a:rPr lang="de-DE" altLang="de-DE" sz="2000" b="1">
                  <a:solidFill>
                    <a:srgbClr val="0000FF"/>
                  </a:solidFill>
                  <a:latin typeface="Arial" panose="020B0604020202020204" pitchFamily="34" charset="0"/>
                  <a:cs typeface="Arial" panose="020B0604020202020204" pitchFamily="34" charset="0"/>
                </a:rPr>
                <a:t>M2Q1</a:t>
              </a:r>
              <a:r>
                <a:rPr lang="de-DE" altLang="de-DE" sz="2000" b="1">
                  <a:latin typeface="Arial" panose="020B0604020202020204" pitchFamily="34" charset="0"/>
                  <a:cs typeface="Arial" panose="020B0604020202020204" pitchFamily="34" charset="0"/>
                </a:rPr>
                <a:t>             M2Q2     </a:t>
              </a:r>
              <a:endParaRPr lang="de-DE" altLang="de-DE" sz="2000" b="1" dirty="0">
                <a:latin typeface="Arial" panose="020B0604020202020204" pitchFamily="34" charset="0"/>
                <a:cs typeface="Arial" panose="020B0604020202020204" pitchFamily="34" charset="0"/>
              </a:endParaRPr>
            </a:p>
          </p:txBody>
        </p:sp>
      </p:grpSp>
      <p:grpSp>
        <p:nvGrpSpPr>
          <p:cNvPr id="17" name="Group 16"/>
          <p:cNvGrpSpPr/>
          <p:nvPr/>
        </p:nvGrpSpPr>
        <p:grpSpPr>
          <a:xfrm>
            <a:off x="6160142" y="108415"/>
            <a:ext cx="2460673" cy="3410441"/>
            <a:chOff x="6160142" y="108415"/>
            <a:chExt cx="2460673" cy="3410441"/>
          </a:xfrm>
        </p:grpSpPr>
        <p:sp>
          <p:nvSpPr>
            <p:cNvPr id="10" name="TextBox 9"/>
            <p:cNvSpPr txBox="1"/>
            <p:nvPr/>
          </p:nvSpPr>
          <p:spPr>
            <a:xfrm>
              <a:off x="7404485" y="108415"/>
              <a:ext cx="1216330" cy="523220"/>
            </a:xfrm>
            <a:prstGeom prst="rect">
              <a:avLst/>
            </a:prstGeom>
            <a:noFill/>
          </p:spPr>
          <p:txBody>
            <a:bodyPr wrap="square" rtlCol="0">
              <a:spAutoFit/>
            </a:bodyPr>
            <a:lstStyle/>
            <a:p>
              <a:r>
                <a:rPr lang="de-DE" sz="27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decay</a:t>
              </a:r>
              <a:endParaRPr lang="en-GB" sz="27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TextBox 25"/>
            <p:cNvSpPr txBox="1"/>
            <p:nvPr/>
          </p:nvSpPr>
          <p:spPr>
            <a:xfrm>
              <a:off x="6160142" y="2995636"/>
              <a:ext cx="1216330" cy="523220"/>
            </a:xfrm>
            <a:prstGeom prst="rect">
              <a:avLst/>
            </a:prstGeom>
            <a:noFill/>
          </p:spPr>
          <p:txBody>
            <a:bodyPr wrap="square" rtlCol="0">
              <a:spAutoFit/>
            </a:bodyPr>
            <a:lstStyle/>
            <a:p>
              <a:r>
                <a:rPr lang="de-DE" sz="27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decay</a:t>
              </a:r>
              <a:endParaRPr lang="en-GB" sz="27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9" name="Group 28"/>
          <p:cNvGrpSpPr/>
          <p:nvPr/>
        </p:nvGrpSpPr>
        <p:grpSpPr>
          <a:xfrm>
            <a:off x="6476718" y="4650853"/>
            <a:ext cx="5277258" cy="1896242"/>
            <a:chOff x="6476718" y="4650853"/>
            <a:chExt cx="5277258" cy="1896242"/>
          </a:xfrm>
        </p:grpSpPr>
        <p:sp>
          <p:nvSpPr>
            <p:cNvPr id="13" name="Line 13"/>
            <p:cNvSpPr>
              <a:spLocks noChangeShapeType="1"/>
            </p:cNvSpPr>
            <p:nvPr/>
          </p:nvSpPr>
          <p:spPr bwMode="auto">
            <a:xfrm rot="5400000">
              <a:off x="10857959" y="5183231"/>
              <a:ext cx="0" cy="1749947"/>
            </a:xfrm>
            <a:prstGeom prst="line">
              <a:avLst/>
            </a:prstGeom>
            <a:solidFill>
              <a:schemeClr val="bg1"/>
            </a:solidFill>
            <a:ln w="25400">
              <a:solidFill>
                <a:schemeClr val="tx1"/>
              </a:solidFill>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b="1"/>
            </a:p>
          </p:txBody>
        </p:sp>
        <p:sp>
          <p:nvSpPr>
            <p:cNvPr id="14" name="Line 16"/>
            <p:cNvSpPr>
              <a:spLocks noChangeShapeType="1"/>
            </p:cNvSpPr>
            <p:nvPr/>
          </p:nvSpPr>
          <p:spPr bwMode="auto">
            <a:xfrm rot="5400000">
              <a:off x="7824566" y="5616279"/>
              <a:ext cx="6490" cy="893246"/>
            </a:xfrm>
            <a:prstGeom prst="line">
              <a:avLst/>
            </a:prstGeom>
            <a:solidFill>
              <a:schemeClr val="bg1"/>
            </a:solidFill>
            <a:ln w="50800">
              <a:solidFill>
                <a:srgbClr val="FF0000"/>
              </a:solidFill>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b="1"/>
            </a:p>
          </p:txBody>
        </p:sp>
        <p:sp>
          <p:nvSpPr>
            <p:cNvPr id="15" name="Text Box 47"/>
            <p:cNvSpPr txBox="1">
              <a:spLocks noChangeArrowheads="1"/>
            </p:cNvSpPr>
            <p:nvPr/>
          </p:nvSpPr>
          <p:spPr bwMode="auto">
            <a:xfrm>
              <a:off x="7484609" y="4650853"/>
              <a:ext cx="3024336" cy="1107996"/>
            </a:xfrm>
            <a:prstGeom prst="rect">
              <a:avLst/>
            </a:prstGeom>
            <a:solidFill>
              <a:schemeClr val="bg1"/>
            </a:solidFill>
            <a:ln w="76200">
              <a:solidFill>
                <a:schemeClr val="tx1"/>
              </a:solidFill>
              <a:miter lim="800000"/>
              <a:headEnd/>
              <a:tailEnd/>
            </a:ln>
            <a:effectLst>
              <a:outerShdw dist="45791" dir="2021404" algn="ctr" rotWithShape="0">
                <a:srgbClr val="CC0000"/>
              </a:outerShdw>
            </a:effectLst>
          </p:spPr>
          <p:txBody>
            <a:bodyPr wrap="square">
              <a:spAutoFit/>
            </a:bodyPr>
            <a:lstStyle>
              <a:defPPr>
                <a:defRPr lang="de-DE"/>
              </a:defPPr>
              <a:lvl1pPr>
                <a:spcBef>
                  <a:spcPct val="50000"/>
                </a:spcBef>
                <a:defRPr sz="6600">
                  <a:latin typeface="Monotype Corsiva" pitchFamily="66" charset="0"/>
                </a:defRPr>
              </a:lvl1pPr>
            </a:lstStyle>
            <a:p>
              <a:r>
                <a:rPr lang="de-DE" altLang="de-DE" dirty="0">
                  <a:solidFill>
                    <a:schemeClr val="tx1">
                      <a:lumMod val="50000"/>
                      <a:lumOff val="50000"/>
                    </a:schemeClr>
                  </a:solidFill>
                  <a:effectLst>
                    <a:outerShdw blurRad="38100" dist="38100" dir="2700000" algn="tl">
                      <a:srgbClr val="000000">
                        <a:alpha val="43137"/>
                      </a:srgbClr>
                    </a:outerShdw>
                  </a:effectLst>
                </a:rPr>
                <a:t>D </a:t>
              </a:r>
              <a:r>
                <a:rPr lang="de-DE" altLang="de-DE" sz="5200" dirty="0">
                  <a:solidFill>
                    <a:schemeClr val="tx1">
                      <a:lumMod val="50000"/>
                      <a:lumOff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0.0</a:t>
              </a:r>
            </a:p>
          </p:txBody>
        </p:sp>
        <p:sp>
          <p:nvSpPr>
            <p:cNvPr id="23" name="Text Box 59"/>
            <p:cNvSpPr txBox="1">
              <a:spLocks noChangeArrowheads="1"/>
            </p:cNvSpPr>
            <p:nvPr/>
          </p:nvSpPr>
          <p:spPr bwMode="auto">
            <a:xfrm>
              <a:off x="6476720" y="6146985"/>
              <a:ext cx="5277256" cy="400110"/>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a:spcBef>
                  <a:spcPct val="50000"/>
                </a:spcBef>
              </a:pPr>
              <a:r>
                <a:rPr lang="de-DE" altLang="de-DE" sz="2000" b="1">
                  <a:latin typeface="Arial" panose="020B0604020202020204" pitchFamily="34" charset="0"/>
                  <a:cs typeface="Arial" panose="020B0604020202020204" pitchFamily="34" charset="0"/>
                </a:rPr>
                <a:t>M1Q1   </a:t>
              </a:r>
              <a:r>
                <a:rPr lang="de-DE" altLang="de-DE" sz="2000" b="1">
                  <a:solidFill>
                    <a:srgbClr val="FF0000"/>
                  </a:solidFill>
                  <a:latin typeface="Arial" panose="020B0604020202020204" pitchFamily="34" charset="0"/>
                  <a:cs typeface="Arial" panose="020B0604020202020204" pitchFamily="34" charset="0"/>
                </a:rPr>
                <a:t>M1Q2</a:t>
              </a:r>
              <a:r>
                <a:rPr lang="de-DE" altLang="de-DE" sz="2000" b="1">
                  <a:latin typeface="Arial" panose="020B0604020202020204" pitchFamily="34" charset="0"/>
                  <a:cs typeface="Arial" panose="020B0604020202020204" pitchFamily="34" charset="0"/>
                </a:rPr>
                <a:t>         </a:t>
              </a:r>
              <a:r>
                <a:rPr lang="de-DE" altLang="de-DE" sz="2000" b="1">
                  <a:solidFill>
                    <a:srgbClr val="0000FF"/>
                  </a:solidFill>
                  <a:latin typeface="Arial" panose="020B0604020202020204" pitchFamily="34" charset="0"/>
                  <a:cs typeface="Arial" panose="020B0604020202020204" pitchFamily="34" charset="0"/>
                </a:rPr>
                <a:t>M2Q1</a:t>
              </a:r>
              <a:r>
                <a:rPr lang="de-DE" altLang="de-DE" sz="2000" b="1">
                  <a:latin typeface="Arial" panose="020B0604020202020204" pitchFamily="34" charset="0"/>
                  <a:cs typeface="Arial" panose="020B0604020202020204" pitchFamily="34" charset="0"/>
                </a:rPr>
                <a:t>               M2Q2     </a:t>
              </a:r>
              <a:endParaRPr lang="de-DE" altLang="de-DE" sz="2000" b="1" dirty="0">
                <a:latin typeface="Arial" panose="020B0604020202020204" pitchFamily="34" charset="0"/>
                <a:cs typeface="Arial" panose="020B0604020202020204" pitchFamily="34" charset="0"/>
              </a:endParaRPr>
            </a:p>
          </p:txBody>
        </p:sp>
        <p:sp>
          <p:nvSpPr>
            <p:cNvPr id="12" name="Line 12"/>
            <p:cNvSpPr>
              <a:spLocks noChangeShapeType="1"/>
            </p:cNvSpPr>
            <p:nvPr/>
          </p:nvSpPr>
          <p:spPr bwMode="auto">
            <a:xfrm rot="5400000" flipH="1">
              <a:off x="9120023" y="5217325"/>
              <a:ext cx="3232" cy="1694411"/>
            </a:xfrm>
            <a:prstGeom prst="line">
              <a:avLst/>
            </a:prstGeom>
            <a:solidFill>
              <a:schemeClr val="bg1"/>
            </a:solidFill>
            <a:ln w="25400">
              <a:solidFill>
                <a:srgbClr val="0000FF"/>
              </a:solidFill>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b="1"/>
            </a:p>
          </p:txBody>
        </p:sp>
        <p:sp>
          <p:nvSpPr>
            <p:cNvPr id="11" name="Line 11"/>
            <p:cNvSpPr>
              <a:spLocks noChangeShapeType="1"/>
            </p:cNvSpPr>
            <p:nvPr/>
          </p:nvSpPr>
          <p:spPr bwMode="auto">
            <a:xfrm rot="5400000" flipH="1">
              <a:off x="6918799" y="5616124"/>
              <a:ext cx="1453" cy="885615"/>
            </a:xfrm>
            <a:prstGeom prst="line">
              <a:avLst/>
            </a:prstGeom>
            <a:solidFill>
              <a:schemeClr val="bg1"/>
            </a:solidFill>
            <a:ln w="25400">
              <a:solidFill>
                <a:schemeClr val="tx1"/>
              </a:solidFill>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b="1"/>
            </a:p>
          </p:txBody>
        </p:sp>
      </p:grpSp>
      <p:grpSp>
        <p:nvGrpSpPr>
          <p:cNvPr id="30" name="Group 29"/>
          <p:cNvGrpSpPr/>
          <p:nvPr/>
        </p:nvGrpSpPr>
        <p:grpSpPr>
          <a:xfrm>
            <a:off x="4901308" y="4688409"/>
            <a:ext cx="2583301" cy="667362"/>
            <a:chOff x="4901308" y="4688409"/>
            <a:chExt cx="2583301" cy="667362"/>
          </a:xfrm>
        </p:grpSpPr>
        <p:sp>
          <p:nvSpPr>
            <p:cNvPr id="3" name="Right Arrow 2"/>
            <p:cNvSpPr/>
            <p:nvPr/>
          </p:nvSpPr>
          <p:spPr>
            <a:xfrm>
              <a:off x="4901308" y="5086350"/>
              <a:ext cx="2583301" cy="269421"/>
            </a:xfrm>
            <a:prstGeom prst="rightArrow">
              <a:avLst>
                <a:gd name="adj1" fmla="val 50000"/>
                <a:gd name="adj2" fmla="val 222727"/>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5457821" y="4688409"/>
              <a:ext cx="1216330" cy="507831"/>
            </a:xfrm>
            <a:prstGeom prst="rect">
              <a:avLst/>
            </a:prstGeom>
            <a:noFill/>
          </p:spPr>
          <p:txBody>
            <a:bodyPr wrap="square" rtlCol="0">
              <a:spAutoFit/>
            </a:bodyPr>
            <a:lstStyle/>
            <a:p>
              <a:r>
                <a:rPr lang="de-DE" sz="27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Decay</a:t>
              </a:r>
              <a:endParaRPr lang="en-GB" sz="27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28" name="Right Triangle 27"/>
          <p:cNvSpPr/>
          <p:nvPr/>
        </p:nvSpPr>
        <p:spPr>
          <a:xfrm>
            <a:off x="2405" y="6582066"/>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04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80">
                                          <p:stCondLst>
                                            <p:cond delay="0"/>
                                          </p:stCondLst>
                                        </p:cTn>
                                        <p:tgtEl>
                                          <p:spTgt spid="30"/>
                                        </p:tgtEl>
                                      </p:cBhvr>
                                    </p:animEffect>
                                    <p:anim calcmode="lin" valueType="num">
                                      <p:cBhvr>
                                        <p:cTn id="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9" dur="26">
                                          <p:stCondLst>
                                            <p:cond delay="650"/>
                                          </p:stCondLst>
                                        </p:cTn>
                                        <p:tgtEl>
                                          <p:spTgt spid="30"/>
                                        </p:tgtEl>
                                      </p:cBhvr>
                                      <p:to x="100000" y="60000"/>
                                    </p:animScale>
                                    <p:animScale>
                                      <p:cBhvr>
                                        <p:cTn id="30" dur="166" decel="50000">
                                          <p:stCondLst>
                                            <p:cond delay="676"/>
                                          </p:stCondLst>
                                        </p:cTn>
                                        <p:tgtEl>
                                          <p:spTgt spid="30"/>
                                        </p:tgtEl>
                                      </p:cBhvr>
                                      <p:to x="100000" y="100000"/>
                                    </p:animScale>
                                    <p:animScale>
                                      <p:cBhvr>
                                        <p:cTn id="31" dur="26">
                                          <p:stCondLst>
                                            <p:cond delay="1312"/>
                                          </p:stCondLst>
                                        </p:cTn>
                                        <p:tgtEl>
                                          <p:spTgt spid="30"/>
                                        </p:tgtEl>
                                      </p:cBhvr>
                                      <p:to x="100000" y="80000"/>
                                    </p:animScale>
                                    <p:animScale>
                                      <p:cBhvr>
                                        <p:cTn id="32" dur="166" decel="50000">
                                          <p:stCondLst>
                                            <p:cond delay="1338"/>
                                          </p:stCondLst>
                                        </p:cTn>
                                        <p:tgtEl>
                                          <p:spTgt spid="30"/>
                                        </p:tgtEl>
                                      </p:cBhvr>
                                      <p:to x="100000" y="100000"/>
                                    </p:animScale>
                                    <p:animScale>
                                      <p:cBhvr>
                                        <p:cTn id="33" dur="26">
                                          <p:stCondLst>
                                            <p:cond delay="1642"/>
                                          </p:stCondLst>
                                        </p:cTn>
                                        <p:tgtEl>
                                          <p:spTgt spid="30"/>
                                        </p:tgtEl>
                                      </p:cBhvr>
                                      <p:to x="100000" y="90000"/>
                                    </p:animScale>
                                    <p:animScale>
                                      <p:cBhvr>
                                        <p:cTn id="34" dur="166" decel="50000">
                                          <p:stCondLst>
                                            <p:cond delay="1668"/>
                                          </p:stCondLst>
                                        </p:cTn>
                                        <p:tgtEl>
                                          <p:spTgt spid="30"/>
                                        </p:tgtEl>
                                      </p:cBhvr>
                                      <p:to x="100000" y="100000"/>
                                    </p:animScale>
                                    <p:animScale>
                                      <p:cBhvr>
                                        <p:cTn id="35" dur="26">
                                          <p:stCondLst>
                                            <p:cond delay="1808"/>
                                          </p:stCondLst>
                                        </p:cTn>
                                        <p:tgtEl>
                                          <p:spTgt spid="30"/>
                                        </p:tgtEl>
                                      </p:cBhvr>
                                      <p:to x="100000" y="95000"/>
                                    </p:animScale>
                                    <p:animScale>
                                      <p:cBhvr>
                                        <p:cTn id="36"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5867" y="950436"/>
            <a:ext cx="8012293" cy="5472886"/>
            <a:chOff x="91183" y="950436"/>
            <a:chExt cx="8012293" cy="5472886"/>
          </a:xfrm>
        </p:grpSpPr>
        <p:sp>
          <p:nvSpPr>
            <p:cNvPr id="4" name="Rectangle 3"/>
            <p:cNvSpPr/>
            <p:nvPr/>
          </p:nvSpPr>
          <p:spPr>
            <a:xfrm>
              <a:off x="91183" y="950436"/>
              <a:ext cx="8012293" cy="54728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3" name="Object 2"/>
            <p:cNvGraphicFramePr>
              <a:graphicFrameLocks noChangeAspect="1"/>
            </p:cNvGraphicFramePr>
            <p:nvPr/>
          </p:nvGraphicFramePr>
          <p:xfrm>
            <a:off x="124985" y="995480"/>
            <a:ext cx="7811827" cy="5373569"/>
          </p:xfrm>
          <a:graphic>
            <a:graphicData uri="http://schemas.openxmlformats.org/presentationml/2006/ole">
              <mc:AlternateContent xmlns:mc="http://schemas.openxmlformats.org/markup-compatibility/2006">
                <mc:Choice xmlns:v="urn:schemas-microsoft-com:vml" Requires="v">
                  <p:oleObj spid="_x0000_s13344" name="Document" r:id="rId3" imgW="8217820" imgH="5400572" progId="Word.Document.12">
                    <p:link updateAutomatic="1"/>
                  </p:oleObj>
                </mc:Choice>
                <mc:Fallback>
                  <p:oleObj name="Document" r:id="rId3" imgW="8217820" imgH="5400572" progId="Word.Document.12">
                    <p:link updateAutomatic="1"/>
                    <p:pic>
                      <p:nvPicPr>
                        <p:cNvPr id="3" name="Object 2"/>
                        <p:cNvPicPr/>
                        <p:nvPr/>
                      </p:nvPicPr>
                      <p:blipFill>
                        <a:blip r:embed="rId4"/>
                        <a:stretch>
                          <a:fillRect/>
                        </a:stretch>
                      </p:blipFill>
                      <p:spPr>
                        <a:xfrm>
                          <a:off x="124985" y="995480"/>
                          <a:ext cx="7811827" cy="5373569"/>
                        </a:xfrm>
                        <a:prstGeom prst="rect">
                          <a:avLst/>
                        </a:prstGeom>
                        <a:solidFill>
                          <a:schemeClr val="bg1"/>
                        </a:solidFill>
                      </p:spPr>
                    </p:pic>
                  </p:oleObj>
                </mc:Fallback>
              </mc:AlternateContent>
            </a:graphicData>
          </a:graphic>
        </p:graphicFrame>
      </p:grpSp>
      <p:sp>
        <p:nvSpPr>
          <p:cNvPr id="8" name="TextBox 7"/>
          <p:cNvSpPr txBox="1"/>
          <p:nvPr/>
        </p:nvSpPr>
        <p:spPr>
          <a:xfrm>
            <a:off x="8180051" y="995480"/>
            <a:ext cx="3929503" cy="5447645"/>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We find in most of these </a:t>
            </a:r>
            <a:r>
              <a:rPr lang="en-GB" dirty="0">
                <a:solidFill>
                  <a:srgbClr val="0000FF"/>
                </a:solidFill>
                <a:latin typeface="Arial" panose="020B0604020202020204" pitchFamily="34" charset="0"/>
                <a:cs typeface="Arial" panose="020B0604020202020204" pitchFamily="34" charset="0"/>
              </a:rPr>
              <a:t>animal </a:t>
            </a:r>
            <a:r>
              <a:rPr lang="en-GB" dirty="0">
                <a:latin typeface="Arial" panose="020B0604020202020204" pitchFamily="34" charset="0"/>
                <a:cs typeface="Arial" panose="020B0604020202020204" pitchFamily="34" charset="0"/>
              </a:rPr>
              <a:t>species a recombination rate of 1.0 or slightly more or slightly less. </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 our usual crop </a:t>
            </a:r>
            <a:r>
              <a:rPr lang="en-GB" dirty="0">
                <a:solidFill>
                  <a:srgbClr val="0000FF"/>
                </a:solidFill>
                <a:latin typeface="Arial" panose="020B0604020202020204" pitchFamily="34" charset="0"/>
                <a:cs typeface="Arial" panose="020B0604020202020204" pitchFamily="34" charset="0"/>
              </a:rPr>
              <a:t>plants</a:t>
            </a:r>
            <a:r>
              <a:rPr lang="en-GB" dirty="0">
                <a:latin typeface="Arial" panose="020B0604020202020204" pitchFamily="34" charset="0"/>
                <a:cs typeface="Arial" panose="020B0604020202020204" pitchFamily="34" charset="0"/>
              </a:rPr>
              <a:t>, the per-</a:t>
            </a:r>
            <a:r>
              <a:rPr lang="en-GB" dirty="0" err="1">
                <a:latin typeface="Arial" panose="020B0604020202020204" pitchFamily="34" charset="0"/>
                <a:cs typeface="Arial" panose="020B0604020202020204" pitchFamily="34" charset="0"/>
              </a:rPr>
              <a:t>tinent</a:t>
            </a:r>
            <a:r>
              <a:rPr lang="en-GB" dirty="0">
                <a:latin typeface="Arial" panose="020B0604020202020204" pitchFamily="34" charset="0"/>
                <a:cs typeface="Arial" panose="020B0604020202020204" pitchFamily="34" charset="0"/>
              </a:rPr>
              <a:t> literature reports on 1-3 re-combinations per chromosome. It is about 1.1 recombinations per </a:t>
            </a:r>
            <a:r>
              <a:rPr lang="en-GB" dirty="0" err="1">
                <a:latin typeface="Arial" panose="020B0604020202020204" pitchFamily="34" charset="0"/>
                <a:cs typeface="Arial" panose="020B0604020202020204" pitchFamily="34" charset="0"/>
              </a:rPr>
              <a:t>chro-mosome</a:t>
            </a:r>
            <a:r>
              <a:rPr lang="en-GB" dirty="0">
                <a:latin typeface="Arial" panose="020B0604020202020204" pitchFamily="34" charset="0"/>
                <a:cs typeface="Arial" panose="020B0604020202020204" pitchFamily="34" charset="0"/>
              </a:rPr>
              <a:t> in </a:t>
            </a:r>
            <a:r>
              <a:rPr lang="en-GB" i="1" dirty="0">
                <a:latin typeface="Arial" panose="020B0604020202020204" pitchFamily="34" charset="0"/>
                <a:cs typeface="Arial" panose="020B0604020202020204" pitchFamily="34" charset="0"/>
              </a:rPr>
              <a:t>Arabidopsis</a:t>
            </a:r>
            <a:r>
              <a:rPr lang="en-GB" dirty="0">
                <a:latin typeface="Arial" panose="020B0604020202020204" pitchFamily="34" charset="0"/>
                <a:cs typeface="Arial" panose="020B0604020202020204" pitchFamily="34" charset="0"/>
              </a:rPr>
              <a:t>, about 1.2 in </a:t>
            </a:r>
            <a:r>
              <a:rPr lang="en-GB" i="1" dirty="0" err="1">
                <a:latin typeface="Arial" panose="020B0604020202020204" pitchFamily="34" charset="0"/>
                <a:cs typeface="Arial" panose="020B0604020202020204" pitchFamily="34" charset="0"/>
              </a:rPr>
              <a:t>Brasica</a:t>
            </a:r>
            <a:r>
              <a:rPr lang="en-GB" i="1" dirty="0">
                <a:latin typeface="Arial" panose="020B0604020202020204" pitchFamily="34" charset="0"/>
                <a:cs typeface="Arial" panose="020B0604020202020204" pitchFamily="34" charset="0"/>
              </a:rPr>
              <a:t> napus</a:t>
            </a:r>
            <a:r>
              <a:rPr lang="en-GB" dirty="0">
                <a:latin typeface="Arial" panose="020B0604020202020204" pitchFamily="34" charset="0"/>
                <a:cs typeface="Arial" panose="020B0604020202020204" pitchFamily="34" charset="0"/>
              </a:rPr>
              <a:t>, about 1.6 in wheat, about 2.2 in faba bean, and about 2.8 in soy </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 maize, we see about 23 chromo-</a:t>
            </a:r>
            <a:r>
              <a:rPr lang="en-GB" dirty="0" err="1">
                <a:latin typeface="Arial" panose="020B0604020202020204" pitchFamily="34" charset="0"/>
                <a:cs typeface="Arial" panose="020B0604020202020204" pitchFamily="34" charset="0"/>
              </a:rPr>
              <a:t>somal</a:t>
            </a:r>
            <a:r>
              <a:rPr lang="en-GB" dirty="0">
                <a:latin typeface="Arial" panose="020B0604020202020204" pitchFamily="34" charset="0"/>
                <a:cs typeface="Arial" panose="020B0604020202020204" pitchFamily="34" charset="0"/>
              </a:rPr>
              <a:t> segments that undergo ‚un-broken‘ through one meiosis, and this is with its 10 pairs of </a:t>
            </a:r>
            <a:r>
              <a:rPr lang="en-GB" dirty="0" err="1">
                <a:latin typeface="Arial" panose="020B0604020202020204" pitchFamily="34" charset="0"/>
                <a:cs typeface="Arial" panose="020B0604020202020204" pitchFamily="34" charset="0"/>
              </a:rPr>
              <a:t>homolo-gous</a:t>
            </a:r>
            <a:r>
              <a:rPr lang="en-GB" dirty="0">
                <a:latin typeface="Arial" panose="020B0604020202020204" pitchFamily="34" charset="0"/>
                <a:cs typeface="Arial" panose="020B0604020202020204" pitchFamily="34" charset="0"/>
              </a:rPr>
              <a:t> chromosomes, so it is about 1.15 breaks per chromosome per meiosis.</a:t>
            </a:r>
          </a:p>
        </p:txBody>
      </p:sp>
      <p:sp>
        <p:nvSpPr>
          <p:cNvPr id="2" name="TextBox 1"/>
          <p:cNvSpPr txBox="1"/>
          <p:nvPr/>
        </p:nvSpPr>
        <p:spPr>
          <a:xfrm>
            <a:off x="91183" y="44974"/>
            <a:ext cx="12018371" cy="830997"/>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LD decay depends: Is there LD at all? If so, will it and how will it decay from this to next generation (decay </a:t>
            </a:r>
            <a:r>
              <a:rPr lang="en-GB" sz="2400" i="1" dirty="0">
                <a:latin typeface="Arial" panose="020B0604020202020204" pitchFamily="34" charset="0"/>
                <a:cs typeface="Arial" panose="020B0604020202020204" pitchFamily="34" charset="0"/>
              </a:rPr>
              <a:t>via</a:t>
            </a:r>
            <a:r>
              <a:rPr lang="en-GB" sz="2400" dirty="0">
                <a:latin typeface="Arial" panose="020B0604020202020204" pitchFamily="34" charset="0"/>
                <a:cs typeface="Arial" panose="020B0604020202020204" pitchFamily="34" charset="0"/>
              </a:rPr>
              <a:t> meiotic recombination). Hence, recombination rate counts. </a:t>
            </a:r>
          </a:p>
        </p:txBody>
      </p:sp>
      <p:sp>
        <p:nvSpPr>
          <p:cNvPr id="5" name="Textfeld 5"/>
          <p:cNvSpPr txBox="1"/>
          <p:nvPr/>
        </p:nvSpPr>
        <p:spPr>
          <a:xfrm>
            <a:off x="11140069" y="6331896"/>
            <a:ext cx="96948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16</a:t>
            </a:fld>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1174899" y="6358266"/>
            <a:ext cx="6684029"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dirty="0">
                <a:latin typeface="Arial" panose="020B0604020202020204" pitchFamily="34" charset="0"/>
                <a:cs typeface="Arial" panose="020B0604020202020204" pitchFamily="34" charset="0"/>
              </a:rPr>
              <a:t>Very roughly: One or two breaks per chromosome per meiosis.</a:t>
            </a:r>
          </a:p>
        </p:txBody>
      </p:sp>
      <p:sp>
        <p:nvSpPr>
          <p:cNvPr id="9" name="Right Triangle 8">
            <a:extLst>
              <a:ext uri="{FF2B5EF4-FFF2-40B4-BE49-F238E27FC236}">
                <a16:creationId xmlns:a16="http://schemas.microsoft.com/office/drawing/2014/main" id="{E87919A4-2063-4245-B2D3-9DCE52BAF0E0}"/>
              </a:ext>
            </a:extLst>
          </p:cNvPr>
          <p:cNvSpPr/>
          <p:nvPr/>
        </p:nvSpPr>
        <p:spPr>
          <a:xfrm>
            <a:off x="2405" y="6582066"/>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62229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42863" y="23696"/>
            <a:ext cx="12105594" cy="830997"/>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a:spcBef>
                <a:spcPct val="50000"/>
              </a:spcBef>
            </a:pPr>
            <a:r>
              <a:rPr lang="en-GB" altLang="de-DE" sz="2400" dirty="0">
                <a:latin typeface="Arial" panose="020B0604020202020204" pitchFamily="34" charset="0"/>
                <a:cs typeface="Arial" panose="020B0604020202020204" pitchFamily="34" charset="0"/>
              </a:rPr>
              <a:t>Decay of initial gamete phase disequilibrium across 30 generations of random mating without linkage (c=0.5) </a:t>
            </a:r>
            <a:r>
              <a:rPr lang="en-GB" altLang="de-DE" sz="2400" i="1" dirty="0">
                <a:latin typeface="Arial" panose="020B0604020202020204" pitchFamily="34" charset="0"/>
                <a:cs typeface="Arial" panose="020B0604020202020204" pitchFamily="34" charset="0"/>
              </a:rPr>
              <a:t>vs</a:t>
            </a:r>
            <a:r>
              <a:rPr lang="en-GB" altLang="de-DE" sz="2400" dirty="0">
                <a:latin typeface="Arial" panose="020B0604020202020204" pitchFamily="34" charset="0"/>
                <a:cs typeface="Arial" panose="020B0604020202020204" pitchFamily="34" charset="0"/>
              </a:rPr>
              <a:t>. with high linkage (c=0.05). </a:t>
            </a:r>
          </a:p>
        </p:txBody>
      </p:sp>
      <p:grpSp>
        <p:nvGrpSpPr>
          <p:cNvPr id="3" name="Group 2"/>
          <p:cNvGrpSpPr/>
          <p:nvPr/>
        </p:nvGrpSpPr>
        <p:grpSpPr>
          <a:xfrm>
            <a:off x="42862" y="963949"/>
            <a:ext cx="7525089" cy="5031656"/>
            <a:chOff x="42862" y="963949"/>
            <a:chExt cx="7525089" cy="5031656"/>
          </a:xfrm>
        </p:grpSpPr>
        <p:sp>
          <p:nvSpPr>
            <p:cNvPr id="19696" name="Rectangle 19695"/>
            <p:cNvSpPr/>
            <p:nvPr/>
          </p:nvSpPr>
          <p:spPr>
            <a:xfrm>
              <a:off x="42862" y="963949"/>
              <a:ext cx="7525089" cy="503165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9695" name="Group 19694"/>
            <p:cNvGrpSpPr/>
            <p:nvPr/>
          </p:nvGrpSpPr>
          <p:grpSpPr>
            <a:xfrm>
              <a:off x="144318" y="1075130"/>
              <a:ext cx="6813256" cy="4877285"/>
              <a:chOff x="540708" y="1705751"/>
              <a:chExt cx="6813256" cy="4877285"/>
            </a:xfrm>
          </p:grpSpPr>
          <p:sp>
            <p:nvSpPr>
              <p:cNvPr id="19461" name="Text Box 5"/>
              <p:cNvSpPr txBox="1">
                <a:spLocks noChangeArrowheads="1"/>
              </p:cNvSpPr>
              <p:nvPr/>
            </p:nvSpPr>
            <p:spPr bwMode="auto">
              <a:xfrm>
                <a:off x="3751748" y="2586037"/>
                <a:ext cx="2663825" cy="15557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de-DE" sz="4800" dirty="0">
                    <a:latin typeface="Monotype Corsiva" pitchFamily="66" charset="0"/>
                  </a:rPr>
                  <a:t>D</a:t>
                </a:r>
                <a:r>
                  <a:rPr lang="en-GB" altLang="de-DE" sz="2000" dirty="0"/>
                  <a:t>(t)</a:t>
                </a:r>
                <a:r>
                  <a:rPr lang="en-GB" altLang="de-DE" sz="4800" dirty="0">
                    <a:latin typeface="Monotype Corsiva" pitchFamily="66" charset="0"/>
                  </a:rPr>
                  <a:t> </a:t>
                </a:r>
                <a:r>
                  <a:rPr lang="en-GB" altLang="de-DE" sz="2000" dirty="0"/>
                  <a:t>= (1-c)</a:t>
                </a:r>
                <a:r>
                  <a:rPr lang="en-GB" altLang="de-DE" sz="4800" dirty="0">
                    <a:latin typeface="Monotype Corsiva" pitchFamily="66" charset="0"/>
                  </a:rPr>
                  <a:t>D</a:t>
                </a:r>
                <a:r>
                  <a:rPr lang="en-GB" altLang="de-DE" dirty="0"/>
                  <a:t>(t-1)</a:t>
                </a:r>
                <a:br>
                  <a:rPr lang="en-GB" altLang="de-DE" dirty="0"/>
                </a:br>
                <a:r>
                  <a:rPr lang="en-GB" altLang="de-DE" sz="4800" dirty="0">
                    <a:latin typeface="Monotype Corsiva" pitchFamily="66" charset="0"/>
                  </a:rPr>
                  <a:t>D</a:t>
                </a:r>
                <a:r>
                  <a:rPr lang="en-GB" altLang="de-DE" dirty="0"/>
                  <a:t>(t) = (1-c)</a:t>
                </a:r>
                <a:r>
                  <a:rPr lang="en-GB" altLang="de-DE" sz="2800" baseline="40000" dirty="0" err="1"/>
                  <a:t>t</a:t>
                </a:r>
                <a:r>
                  <a:rPr lang="en-GB" altLang="de-DE" sz="4800" dirty="0" err="1">
                    <a:latin typeface="Monotype Corsiva" pitchFamily="66" charset="0"/>
                  </a:rPr>
                  <a:t>D</a:t>
                </a:r>
                <a:r>
                  <a:rPr lang="en-GB" altLang="de-DE" dirty="0"/>
                  <a:t>(t=0)</a:t>
                </a:r>
              </a:p>
            </p:txBody>
          </p:sp>
          <p:sp>
            <p:nvSpPr>
              <p:cNvPr id="2" name="Rechteck 1"/>
              <p:cNvSpPr/>
              <p:nvPr/>
            </p:nvSpPr>
            <p:spPr>
              <a:xfrm>
                <a:off x="866886" y="2007687"/>
                <a:ext cx="465192" cy="523220"/>
              </a:xfrm>
              <a:prstGeom prst="rect">
                <a:avLst/>
              </a:prstGeom>
            </p:spPr>
            <p:txBody>
              <a:bodyPr wrap="none">
                <a:spAutoFit/>
              </a:bodyPr>
              <a:lstStyle/>
              <a:p>
                <a:r>
                  <a:rPr lang="en-GB" altLang="de-DE" sz="2800" b="1" dirty="0">
                    <a:latin typeface="Monotype Corsiva" pitchFamily="66" charset="0"/>
                  </a:rPr>
                  <a:t>D</a:t>
                </a:r>
                <a:r>
                  <a:rPr lang="en-GB" altLang="de-DE" sz="1000" dirty="0">
                    <a:latin typeface="Monotype Corsiva" pitchFamily="66" charset="0"/>
                  </a:rPr>
                  <a:t> </a:t>
                </a:r>
                <a:endParaRPr lang="en-GB" dirty="0"/>
              </a:p>
            </p:txBody>
          </p:sp>
          <p:sp>
            <p:nvSpPr>
              <p:cNvPr id="19494" name="Line 6"/>
              <p:cNvSpPr>
                <a:spLocks noChangeShapeType="1"/>
              </p:cNvSpPr>
              <p:nvPr/>
            </p:nvSpPr>
            <p:spPr bwMode="auto">
              <a:xfrm flipV="1">
                <a:off x="1344613" y="1855788"/>
                <a:ext cx="0" cy="41687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495" name="Line 7"/>
              <p:cNvSpPr>
                <a:spLocks noChangeShapeType="1"/>
              </p:cNvSpPr>
              <p:nvPr/>
            </p:nvSpPr>
            <p:spPr bwMode="auto">
              <a:xfrm flipV="1">
                <a:off x="6623050" y="1855788"/>
                <a:ext cx="0" cy="41687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496" name="Line 8"/>
              <p:cNvSpPr>
                <a:spLocks noChangeShapeType="1"/>
              </p:cNvSpPr>
              <p:nvPr/>
            </p:nvSpPr>
            <p:spPr bwMode="auto">
              <a:xfrm flipH="1">
                <a:off x="1260475" y="6024563"/>
                <a:ext cx="84138"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497" name="Rectangle 9"/>
              <p:cNvSpPr>
                <a:spLocks noChangeArrowheads="1"/>
              </p:cNvSpPr>
              <p:nvPr/>
            </p:nvSpPr>
            <p:spPr bwMode="auto">
              <a:xfrm>
                <a:off x="788988" y="5927726"/>
                <a:ext cx="3751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rgbClr val="000000"/>
                    </a:solidFill>
                    <a:effectLst/>
                    <a:latin typeface="Arial" panose="020B0604020202020204" pitchFamily="34" charset="0"/>
                  </a:rPr>
                  <a:t>0.00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9498" name="Line 10"/>
              <p:cNvSpPr>
                <a:spLocks noChangeShapeType="1"/>
              </p:cNvSpPr>
              <p:nvPr/>
            </p:nvSpPr>
            <p:spPr bwMode="auto">
              <a:xfrm flipH="1">
                <a:off x="1301750" y="5524501"/>
                <a:ext cx="42863"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499" name="Line 11"/>
              <p:cNvSpPr>
                <a:spLocks noChangeShapeType="1"/>
              </p:cNvSpPr>
              <p:nvPr/>
            </p:nvSpPr>
            <p:spPr bwMode="auto">
              <a:xfrm flipH="1">
                <a:off x="1260475" y="5024438"/>
                <a:ext cx="84138"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00" name="Rectangle 12"/>
              <p:cNvSpPr>
                <a:spLocks noChangeArrowheads="1"/>
              </p:cNvSpPr>
              <p:nvPr/>
            </p:nvSpPr>
            <p:spPr bwMode="auto">
              <a:xfrm>
                <a:off x="788988" y="4927601"/>
                <a:ext cx="3751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rgbClr val="000000"/>
                    </a:solidFill>
                    <a:effectLst/>
                    <a:latin typeface="Arial" panose="020B0604020202020204" pitchFamily="34" charset="0"/>
                  </a:rPr>
                  <a:t>0.02</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9501" name="Line 13"/>
              <p:cNvSpPr>
                <a:spLocks noChangeShapeType="1"/>
              </p:cNvSpPr>
              <p:nvPr/>
            </p:nvSpPr>
            <p:spPr bwMode="auto">
              <a:xfrm flipH="1">
                <a:off x="1301750" y="4524376"/>
                <a:ext cx="42863"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02" name="Line 14"/>
              <p:cNvSpPr>
                <a:spLocks noChangeShapeType="1"/>
              </p:cNvSpPr>
              <p:nvPr/>
            </p:nvSpPr>
            <p:spPr bwMode="auto">
              <a:xfrm flipH="1">
                <a:off x="1260475" y="4024313"/>
                <a:ext cx="84138"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03" name="Rectangle 15"/>
              <p:cNvSpPr>
                <a:spLocks noChangeArrowheads="1"/>
              </p:cNvSpPr>
              <p:nvPr/>
            </p:nvSpPr>
            <p:spPr bwMode="auto">
              <a:xfrm>
                <a:off x="788988" y="3927476"/>
                <a:ext cx="3751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rgbClr val="000000"/>
                    </a:solidFill>
                    <a:effectLst/>
                    <a:latin typeface="Arial" panose="020B0604020202020204" pitchFamily="34" charset="0"/>
                  </a:rPr>
                  <a:t>0.04</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9504" name="Line 16"/>
              <p:cNvSpPr>
                <a:spLocks noChangeShapeType="1"/>
              </p:cNvSpPr>
              <p:nvPr/>
            </p:nvSpPr>
            <p:spPr bwMode="auto">
              <a:xfrm flipH="1">
                <a:off x="1301750" y="3522663"/>
                <a:ext cx="42863"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05" name="Line 17"/>
              <p:cNvSpPr>
                <a:spLocks noChangeShapeType="1"/>
              </p:cNvSpPr>
              <p:nvPr/>
            </p:nvSpPr>
            <p:spPr bwMode="auto">
              <a:xfrm flipH="1">
                <a:off x="1260475" y="3022601"/>
                <a:ext cx="84138"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06" name="Rectangle 18"/>
              <p:cNvSpPr>
                <a:spLocks noChangeArrowheads="1"/>
              </p:cNvSpPr>
              <p:nvPr/>
            </p:nvSpPr>
            <p:spPr bwMode="auto">
              <a:xfrm>
                <a:off x="788988" y="2925763"/>
                <a:ext cx="3751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rgbClr val="000000"/>
                    </a:solidFill>
                    <a:effectLst/>
                    <a:latin typeface="Arial" panose="020B0604020202020204" pitchFamily="34" charset="0"/>
                  </a:rPr>
                  <a:t>0.06</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9507" name="Line 19"/>
              <p:cNvSpPr>
                <a:spLocks noChangeShapeType="1"/>
              </p:cNvSpPr>
              <p:nvPr/>
            </p:nvSpPr>
            <p:spPr bwMode="auto">
              <a:xfrm flipH="1">
                <a:off x="1301750" y="2524126"/>
                <a:ext cx="42863"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08" name="Line 20"/>
              <p:cNvSpPr>
                <a:spLocks noChangeShapeType="1"/>
              </p:cNvSpPr>
              <p:nvPr/>
            </p:nvSpPr>
            <p:spPr bwMode="auto">
              <a:xfrm flipH="1">
                <a:off x="1260475" y="2022476"/>
                <a:ext cx="84138"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09" name="Rectangle 21"/>
              <p:cNvSpPr>
                <a:spLocks noChangeArrowheads="1"/>
              </p:cNvSpPr>
              <p:nvPr/>
            </p:nvSpPr>
            <p:spPr bwMode="auto">
              <a:xfrm>
                <a:off x="652088" y="1904706"/>
                <a:ext cx="540092" cy="23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a:r>
                  <a:rPr kumimoji="0" lang="en-GB" altLang="en-US" sz="1500" b="0" i="0" u="none" strike="noStrike" cap="none" normalizeH="0" baseline="0" dirty="0">
                    <a:ln>
                      <a:noFill/>
                    </a:ln>
                    <a:solidFill>
                      <a:srgbClr val="000000"/>
                    </a:solidFill>
                    <a:effectLst/>
                  </a:rPr>
                  <a:t>0.08</a:t>
                </a:r>
                <a:endParaRPr kumimoji="0" lang="en-GB" altLang="en-US" sz="1800" b="0" i="0" u="none" strike="noStrike" cap="none" normalizeH="0" baseline="0" dirty="0">
                  <a:ln>
                    <a:noFill/>
                  </a:ln>
                  <a:solidFill>
                    <a:schemeClr val="tx1"/>
                  </a:solidFill>
                  <a:effectLst/>
                </a:endParaRPr>
              </a:p>
            </p:txBody>
          </p:sp>
          <p:sp>
            <p:nvSpPr>
              <p:cNvPr id="19510" name="Rectangle 22"/>
              <p:cNvSpPr>
                <a:spLocks noChangeArrowheads="1"/>
              </p:cNvSpPr>
              <p:nvPr/>
            </p:nvSpPr>
            <p:spPr bwMode="auto">
              <a:xfrm rot="16200000">
                <a:off x="-1181559" y="3810958"/>
                <a:ext cx="37061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Extent of gamete phase disequilibrium</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9512" name="Line 24"/>
              <p:cNvSpPr>
                <a:spLocks noChangeShapeType="1"/>
              </p:cNvSpPr>
              <p:nvPr/>
            </p:nvSpPr>
            <p:spPr bwMode="auto">
              <a:xfrm>
                <a:off x="6623050" y="6024563"/>
                <a:ext cx="82550" cy="0"/>
              </a:xfrm>
              <a:prstGeom prst="line">
                <a:avLst/>
              </a:prstGeom>
              <a:noFill/>
              <a:ln w="26988">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27" name="Line 39"/>
              <p:cNvSpPr>
                <a:spLocks noChangeShapeType="1"/>
              </p:cNvSpPr>
              <p:nvPr/>
            </p:nvSpPr>
            <p:spPr bwMode="auto">
              <a:xfrm>
                <a:off x="1344613" y="6024563"/>
                <a:ext cx="5278438"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28" name="Line 40"/>
              <p:cNvSpPr>
                <a:spLocks noChangeShapeType="1"/>
              </p:cNvSpPr>
              <p:nvPr/>
            </p:nvSpPr>
            <p:spPr bwMode="auto">
              <a:xfrm>
                <a:off x="1344613" y="1855788"/>
                <a:ext cx="5278438"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29" name="Line 41"/>
              <p:cNvSpPr>
                <a:spLocks noChangeShapeType="1"/>
              </p:cNvSpPr>
              <p:nvPr/>
            </p:nvSpPr>
            <p:spPr bwMode="auto">
              <a:xfrm>
                <a:off x="1344613" y="6024563"/>
                <a:ext cx="0" cy="8255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30" name="Line 42"/>
              <p:cNvSpPr>
                <a:spLocks noChangeShapeType="1"/>
              </p:cNvSpPr>
              <p:nvPr/>
            </p:nvSpPr>
            <p:spPr bwMode="auto">
              <a:xfrm flipV="1">
                <a:off x="1344613" y="1773238"/>
                <a:ext cx="0" cy="8255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31" name="Rectangle 43"/>
              <p:cNvSpPr>
                <a:spLocks noChangeArrowheads="1"/>
              </p:cNvSpPr>
              <p:nvPr/>
            </p:nvSpPr>
            <p:spPr bwMode="auto">
              <a:xfrm>
                <a:off x="1250950" y="6127751"/>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rgbClr val="000000"/>
                    </a:solidFill>
                    <a:effectLst/>
                    <a:latin typeface="Arial" panose="020B0604020202020204" pitchFamily="34" charset="0"/>
                  </a:rPr>
                  <a:t>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9532" name="Line 44"/>
              <p:cNvSpPr>
                <a:spLocks noChangeShapeType="1"/>
              </p:cNvSpPr>
              <p:nvPr/>
            </p:nvSpPr>
            <p:spPr bwMode="auto">
              <a:xfrm>
                <a:off x="1520825"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33" name="Line 45"/>
              <p:cNvSpPr>
                <a:spLocks noChangeShapeType="1"/>
              </p:cNvSpPr>
              <p:nvPr/>
            </p:nvSpPr>
            <p:spPr bwMode="auto">
              <a:xfrm flipV="1">
                <a:off x="1520825"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34" name="Line 46"/>
              <p:cNvSpPr>
                <a:spLocks noChangeShapeType="1"/>
              </p:cNvSpPr>
              <p:nvPr/>
            </p:nvSpPr>
            <p:spPr bwMode="auto">
              <a:xfrm>
                <a:off x="1697038"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35" name="Line 47"/>
              <p:cNvSpPr>
                <a:spLocks noChangeShapeType="1"/>
              </p:cNvSpPr>
              <p:nvPr/>
            </p:nvSpPr>
            <p:spPr bwMode="auto">
              <a:xfrm flipV="1">
                <a:off x="1697038"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36" name="Line 48"/>
              <p:cNvSpPr>
                <a:spLocks noChangeShapeType="1"/>
              </p:cNvSpPr>
              <p:nvPr/>
            </p:nvSpPr>
            <p:spPr bwMode="auto">
              <a:xfrm>
                <a:off x="1871663"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37" name="Line 49"/>
              <p:cNvSpPr>
                <a:spLocks noChangeShapeType="1"/>
              </p:cNvSpPr>
              <p:nvPr/>
            </p:nvSpPr>
            <p:spPr bwMode="auto">
              <a:xfrm flipV="1">
                <a:off x="1871663"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38" name="Line 50"/>
              <p:cNvSpPr>
                <a:spLocks noChangeShapeType="1"/>
              </p:cNvSpPr>
              <p:nvPr/>
            </p:nvSpPr>
            <p:spPr bwMode="auto">
              <a:xfrm>
                <a:off x="2047875"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39" name="Line 51"/>
              <p:cNvSpPr>
                <a:spLocks noChangeShapeType="1"/>
              </p:cNvSpPr>
              <p:nvPr/>
            </p:nvSpPr>
            <p:spPr bwMode="auto">
              <a:xfrm flipV="1">
                <a:off x="2047875"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40" name="Line 52"/>
              <p:cNvSpPr>
                <a:spLocks noChangeShapeType="1"/>
              </p:cNvSpPr>
              <p:nvPr/>
            </p:nvSpPr>
            <p:spPr bwMode="auto">
              <a:xfrm>
                <a:off x="2224088" y="6024563"/>
                <a:ext cx="0" cy="8255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41" name="Line 53"/>
              <p:cNvSpPr>
                <a:spLocks noChangeShapeType="1"/>
              </p:cNvSpPr>
              <p:nvPr/>
            </p:nvSpPr>
            <p:spPr bwMode="auto">
              <a:xfrm flipV="1">
                <a:off x="2224088" y="1773238"/>
                <a:ext cx="0" cy="8255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42" name="Rectangle 54"/>
              <p:cNvSpPr>
                <a:spLocks noChangeArrowheads="1"/>
              </p:cNvSpPr>
              <p:nvPr/>
            </p:nvSpPr>
            <p:spPr bwMode="auto">
              <a:xfrm>
                <a:off x="2130425" y="6127751"/>
                <a:ext cx="1074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rgbClr val="000000"/>
                    </a:solidFill>
                    <a:effectLst/>
                    <a:latin typeface="Arial" panose="020B0604020202020204" pitchFamily="34" charset="0"/>
                  </a:rPr>
                  <a:t>5</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9543" name="Line 55"/>
              <p:cNvSpPr>
                <a:spLocks noChangeShapeType="1"/>
              </p:cNvSpPr>
              <p:nvPr/>
            </p:nvSpPr>
            <p:spPr bwMode="auto">
              <a:xfrm>
                <a:off x="2400300"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44" name="Line 56"/>
              <p:cNvSpPr>
                <a:spLocks noChangeShapeType="1"/>
              </p:cNvSpPr>
              <p:nvPr/>
            </p:nvSpPr>
            <p:spPr bwMode="auto">
              <a:xfrm flipV="1">
                <a:off x="2400300"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45" name="Line 57"/>
              <p:cNvSpPr>
                <a:spLocks noChangeShapeType="1"/>
              </p:cNvSpPr>
              <p:nvPr/>
            </p:nvSpPr>
            <p:spPr bwMode="auto">
              <a:xfrm>
                <a:off x="2574925"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46" name="Line 58"/>
              <p:cNvSpPr>
                <a:spLocks noChangeShapeType="1"/>
              </p:cNvSpPr>
              <p:nvPr/>
            </p:nvSpPr>
            <p:spPr bwMode="auto">
              <a:xfrm flipV="1">
                <a:off x="2574925"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47" name="Line 59"/>
              <p:cNvSpPr>
                <a:spLocks noChangeShapeType="1"/>
              </p:cNvSpPr>
              <p:nvPr/>
            </p:nvSpPr>
            <p:spPr bwMode="auto">
              <a:xfrm>
                <a:off x="2752725"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48" name="Line 60"/>
              <p:cNvSpPr>
                <a:spLocks noChangeShapeType="1"/>
              </p:cNvSpPr>
              <p:nvPr/>
            </p:nvSpPr>
            <p:spPr bwMode="auto">
              <a:xfrm flipV="1">
                <a:off x="2752725"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49" name="Line 61"/>
              <p:cNvSpPr>
                <a:spLocks noChangeShapeType="1"/>
              </p:cNvSpPr>
              <p:nvPr/>
            </p:nvSpPr>
            <p:spPr bwMode="auto">
              <a:xfrm>
                <a:off x="2927350"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50" name="Line 62"/>
              <p:cNvSpPr>
                <a:spLocks noChangeShapeType="1"/>
              </p:cNvSpPr>
              <p:nvPr/>
            </p:nvSpPr>
            <p:spPr bwMode="auto">
              <a:xfrm flipV="1">
                <a:off x="2927350"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51" name="Line 63"/>
              <p:cNvSpPr>
                <a:spLocks noChangeShapeType="1"/>
              </p:cNvSpPr>
              <p:nvPr/>
            </p:nvSpPr>
            <p:spPr bwMode="auto">
              <a:xfrm>
                <a:off x="3103563" y="6024563"/>
                <a:ext cx="0" cy="8255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52" name="Line 64"/>
              <p:cNvSpPr>
                <a:spLocks noChangeShapeType="1"/>
              </p:cNvSpPr>
              <p:nvPr/>
            </p:nvSpPr>
            <p:spPr bwMode="auto">
              <a:xfrm flipV="1">
                <a:off x="3103563" y="1773238"/>
                <a:ext cx="0" cy="8255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53" name="Rectangle 65"/>
              <p:cNvSpPr>
                <a:spLocks noChangeArrowheads="1"/>
              </p:cNvSpPr>
              <p:nvPr/>
            </p:nvSpPr>
            <p:spPr bwMode="auto">
              <a:xfrm>
                <a:off x="2957513" y="6127751"/>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rgbClr val="000000"/>
                    </a:solidFill>
                    <a:effectLst/>
                    <a:latin typeface="Arial" panose="020B0604020202020204" pitchFamily="34" charset="0"/>
                  </a:rPr>
                  <a:t>10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9554" name="Line 66"/>
              <p:cNvSpPr>
                <a:spLocks noChangeShapeType="1"/>
              </p:cNvSpPr>
              <p:nvPr/>
            </p:nvSpPr>
            <p:spPr bwMode="auto">
              <a:xfrm>
                <a:off x="3279775"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55" name="Line 67"/>
              <p:cNvSpPr>
                <a:spLocks noChangeShapeType="1"/>
              </p:cNvSpPr>
              <p:nvPr/>
            </p:nvSpPr>
            <p:spPr bwMode="auto">
              <a:xfrm flipV="1">
                <a:off x="3279775"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56" name="Line 68"/>
              <p:cNvSpPr>
                <a:spLocks noChangeShapeType="1"/>
              </p:cNvSpPr>
              <p:nvPr/>
            </p:nvSpPr>
            <p:spPr bwMode="auto">
              <a:xfrm>
                <a:off x="3455988"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57" name="Line 69"/>
              <p:cNvSpPr>
                <a:spLocks noChangeShapeType="1"/>
              </p:cNvSpPr>
              <p:nvPr/>
            </p:nvSpPr>
            <p:spPr bwMode="auto">
              <a:xfrm flipV="1">
                <a:off x="3455988"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58" name="Line 70"/>
              <p:cNvSpPr>
                <a:spLocks noChangeShapeType="1"/>
              </p:cNvSpPr>
              <p:nvPr/>
            </p:nvSpPr>
            <p:spPr bwMode="auto">
              <a:xfrm>
                <a:off x="3630613"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59" name="Line 71"/>
              <p:cNvSpPr>
                <a:spLocks noChangeShapeType="1"/>
              </p:cNvSpPr>
              <p:nvPr/>
            </p:nvSpPr>
            <p:spPr bwMode="auto">
              <a:xfrm flipV="1">
                <a:off x="3630613"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60" name="Line 72"/>
              <p:cNvSpPr>
                <a:spLocks noChangeShapeType="1"/>
              </p:cNvSpPr>
              <p:nvPr/>
            </p:nvSpPr>
            <p:spPr bwMode="auto">
              <a:xfrm>
                <a:off x="3806825"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61" name="Line 73"/>
              <p:cNvSpPr>
                <a:spLocks noChangeShapeType="1"/>
              </p:cNvSpPr>
              <p:nvPr/>
            </p:nvSpPr>
            <p:spPr bwMode="auto">
              <a:xfrm flipV="1">
                <a:off x="3806825"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62" name="Line 74"/>
              <p:cNvSpPr>
                <a:spLocks noChangeShapeType="1"/>
              </p:cNvSpPr>
              <p:nvPr/>
            </p:nvSpPr>
            <p:spPr bwMode="auto">
              <a:xfrm>
                <a:off x="3984625" y="6024563"/>
                <a:ext cx="0" cy="8255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63" name="Line 75"/>
              <p:cNvSpPr>
                <a:spLocks noChangeShapeType="1"/>
              </p:cNvSpPr>
              <p:nvPr/>
            </p:nvSpPr>
            <p:spPr bwMode="auto">
              <a:xfrm flipV="1">
                <a:off x="3984625" y="1773238"/>
                <a:ext cx="0" cy="8255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64" name="Rectangle 76"/>
              <p:cNvSpPr>
                <a:spLocks noChangeArrowheads="1"/>
              </p:cNvSpPr>
              <p:nvPr/>
            </p:nvSpPr>
            <p:spPr bwMode="auto">
              <a:xfrm>
                <a:off x="3838575" y="6127751"/>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rgbClr val="000000"/>
                    </a:solidFill>
                    <a:effectLst/>
                    <a:latin typeface="Arial" panose="020B0604020202020204" pitchFamily="34" charset="0"/>
                  </a:rPr>
                  <a:t>15</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9565" name="Line 77"/>
              <p:cNvSpPr>
                <a:spLocks noChangeShapeType="1"/>
              </p:cNvSpPr>
              <p:nvPr/>
            </p:nvSpPr>
            <p:spPr bwMode="auto">
              <a:xfrm>
                <a:off x="4159250"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66" name="Line 78"/>
              <p:cNvSpPr>
                <a:spLocks noChangeShapeType="1"/>
              </p:cNvSpPr>
              <p:nvPr/>
            </p:nvSpPr>
            <p:spPr bwMode="auto">
              <a:xfrm flipV="1">
                <a:off x="4159250"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67" name="Line 79"/>
              <p:cNvSpPr>
                <a:spLocks noChangeShapeType="1"/>
              </p:cNvSpPr>
              <p:nvPr/>
            </p:nvSpPr>
            <p:spPr bwMode="auto">
              <a:xfrm>
                <a:off x="4335463"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68" name="Line 80"/>
              <p:cNvSpPr>
                <a:spLocks noChangeShapeType="1"/>
              </p:cNvSpPr>
              <p:nvPr/>
            </p:nvSpPr>
            <p:spPr bwMode="auto">
              <a:xfrm flipV="1">
                <a:off x="4335463"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69" name="Line 81"/>
              <p:cNvSpPr>
                <a:spLocks noChangeShapeType="1"/>
              </p:cNvSpPr>
              <p:nvPr/>
            </p:nvSpPr>
            <p:spPr bwMode="auto">
              <a:xfrm>
                <a:off x="4511675"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70" name="Line 82"/>
              <p:cNvSpPr>
                <a:spLocks noChangeShapeType="1"/>
              </p:cNvSpPr>
              <p:nvPr/>
            </p:nvSpPr>
            <p:spPr bwMode="auto">
              <a:xfrm flipV="1">
                <a:off x="4511675"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71" name="Line 83"/>
              <p:cNvSpPr>
                <a:spLocks noChangeShapeType="1"/>
              </p:cNvSpPr>
              <p:nvPr/>
            </p:nvSpPr>
            <p:spPr bwMode="auto">
              <a:xfrm>
                <a:off x="4687888"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72" name="Line 84"/>
              <p:cNvSpPr>
                <a:spLocks noChangeShapeType="1"/>
              </p:cNvSpPr>
              <p:nvPr/>
            </p:nvSpPr>
            <p:spPr bwMode="auto">
              <a:xfrm flipV="1">
                <a:off x="4687888"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73" name="Line 85"/>
              <p:cNvSpPr>
                <a:spLocks noChangeShapeType="1"/>
              </p:cNvSpPr>
              <p:nvPr/>
            </p:nvSpPr>
            <p:spPr bwMode="auto">
              <a:xfrm>
                <a:off x="4862513" y="6024563"/>
                <a:ext cx="0" cy="8255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74" name="Line 86"/>
              <p:cNvSpPr>
                <a:spLocks noChangeShapeType="1"/>
              </p:cNvSpPr>
              <p:nvPr/>
            </p:nvSpPr>
            <p:spPr bwMode="auto">
              <a:xfrm flipV="1">
                <a:off x="4862513" y="1773238"/>
                <a:ext cx="0" cy="8255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75" name="Rectangle 87"/>
              <p:cNvSpPr>
                <a:spLocks noChangeArrowheads="1"/>
              </p:cNvSpPr>
              <p:nvPr/>
            </p:nvSpPr>
            <p:spPr bwMode="auto">
              <a:xfrm>
                <a:off x="4718050" y="6127751"/>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rgbClr val="000000"/>
                    </a:solidFill>
                    <a:effectLst/>
                    <a:latin typeface="Arial" panose="020B0604020202020204" pitchFamily="34" charset="0"/>
                  </a:rPr>
                  <a:t>20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9576" name="Line 88"/>
              <p:cNvSpPr>
                <a:spLocks noChangeShapeType="1"/>
              </p:cNvSpPr>
              <p:nvPr/>
            </p:nvSpPr>
            <p:spPr bwMode="auto">
              <a:xfrm>
                <a:off x="5038725"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77" name="Line 89"/>
              <p:cNvSpPr>
                <a:spLocks noChangeShapeType="1"/>
              </p:cNvSpPr>
              <p:nvPr/>
            </p:nvSpPr>
            <p:spPr bwMode="auto">
              <a:xfrm flipV="1">
                <a:off x="5038725"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78" name="Line 90"/>
              <p:cNvSpPr>
                <a:spLocks noChangeShapeType="1"/>
              </p:cNvSpPr>
              <p:nvPr/>
            </p:nvSpPr>
            <p:spPr bwMode="auto">
              <a:xfrm>
                <a:off x="5214938"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79" name="Line 91"/>
              <p:cNvSpPr>
                <a:spLocks noChangeShapeType="1"/>
              </p:cNvSpPr>
              <p:nvPr/>
            </p:nvSpPr>
            <p:spPr bwMode="auto">
              <a:xfrm flipV="1">
                <a:off x="5214938"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80" name="Line 92"/>
              <p:cNvSpPr>
                <a:spLocks noChangeShapeType="1"/>
              </p:cNvSpPr>
              <p:nvPr/>
            </p:nvSpPr>
            <p:spPr bwMode="auto">
              <a:xfrm>
                <a:off x="5391150"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81" name="Line 93"/>
              <p:cNvSpPr>
                <a:spLocks noChangeShapeType="1"/>
              </p:cNvSpPr>
              <p:nvPr/>
            </p:nvSpPr>
            <p:spPr bwMode="auto">
              <a:xfrm flipV="1">
                <a:off x="5391150"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82" name="Line 94"/>
              <p:cNvSpPr>
                <a:spLocks noChangeShapeType="1"/>
              </p:cNvSpPr>
              <p:nvPr/>
            </p:nvSpPr>
            <p:spPr bwMode="auto">
              <a:xfrm>
                <a:off x="5567363"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83" name="Line 95"/>
              <p:cNvSpPr>
                <a:spLocks noChangeShapeType="1"/>
              </p:cNvSpPr>
              <p:nvPr/>
            </p:nvSpPr>
            <p:spPr bwMode="auto">
              <a:xfrm flipV="1">
                <a:off x="5567363"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84" name="Line 96"/>
              <p:cNvSpPr>
                <a:spLocks noChangeShapeType="1"/>
              </p:cNvSpPr>
              <p:nvPr/>
            </p:nvSpPr>
            <p:spPr bwMode="auto">
              <a:xfrm>
                <a:off x="5743575" y="6024563"/>
                <a:ext cx="0" cy="8255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85" name="Line 97"/>
              <p:cNvSpPr>
                <a:spLocks noChangeShapeType="1"/>
              </p:cNvSpPr>
              <p:nvPr/>
            </p:nvSpPr>
            <p:spPr bwMode="auto">
              <a:xfrm flipV="1">
                <a:off x="5743575" y="1773238"/>
                <a:ext cx="0" cy="8255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86" name="Rectangle 98"/>
              <p:cNvSpPr>
                <a:spLocks noChangeArrowheads="1"/>
              </p:cNvSpPr>
              <p:nvPr/>
            </p:nvSpPr>
            <p:spPr bwMode="auto">
              <a:xfrm>
                <a:off x="5597525" y="6127751"/>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rgbClr val="000000"/>
                    </a:solidFill>
                    <a:effectLst/>
                    <a:latin typeface="Arial" panose="020B0604020202020204" pitchFamily="34" charset="0"/>
                  </a:rPr>
                  <a:t>25</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9587" name="Line 99"/>
              <p:cNvSpPr>
                <a:spLocks noChangeShapeType="1"/>
              </p:cNvSpPr>
              <p:nvPr/>
            </p:nvSpPr>
            <p:spPr bwMode="auto">
              <a:xfrm>
                <a:off x="5919788"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88" name="Line 100"/>
              <p:cNvSpPr>
                <a:spLocks noChangeShapeType="1"/>
              </p:cNvSpPr>
              <p:nvPr/>
            </p:nvSpPr>
            <p:spPr bwMode="auto">
              <a:xfrm flipV="1">
                <a:off x="5919788"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89" name="Line 101"/>
              <p:cNvSpPr>
                <a:spLocks noChangeShapeType="1"/>
              </p:cNvSpPr>
              <p:nvPr/>
            </p:nvSpPr>
            <p:spPr bwMode="auto">
              <a:xfrm>
                <a:off x="6094413"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90" name="Line 102"/>
              <p:cNvSpPr>
                <a:spLocks noChangeShapeType="1"/>
              </p:cNvSpPr>
              <p:nvPr/>
            </p:nvSpPr>
            <p:spPr bwMode="auto">
              <a:xfrm flipV="1">
                <a:off x="6094413"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91" name="Line 103"/>
              <p:cNvSpPr>
                <a:spLocks noChangeShapeType="1"/>
              </p:cNvSpPr>
              <p:nvPr/>
            </p:nvSpPr>
            <p:spPr bwMode="auto">
              <a:xfrm>
                <a:off x="6270625" y="6024563"/>
                <a:ext cx="0" cy="42863"/>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92" name="Line 104"/>
              <p:cNvSpPr>
                <a:spLocks noChangeShapeType="1"/>
              </p:cNvSpPr>
              <p:nvPr/>
            </p:nvSpPr>
            <p:spPr bwMode="auto">
              <a:xfrm flipV="1">
                <a:off x="6270625"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93" name="Line 105"/>
              <p:cNvSpPr>
                <a:spLocks noChangeShapeType="1"/>
              </p:cNvSpPr>
              <p:nvPr/>
            </p:nvSpPr>
            <p:spPr bwMode="auto">
              <a:xfrm>
                <a:off x="6446838" y="6024563"/>
                <a:ext cx="0" cy="42863"/>
              </a:xfrm>
              <a:prstGeom prst="line">
                <a:avLst/>
              </a:prstGeom>
              <a:noFill/>
              <a:ln w="26988">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94" name="Line 106"/>
              <p:cNvSpPr>
                <a:spLocks noChangeShapeType="1"/>
              </p:cNvSpPr>
              <p:nvPr/>
            </p:nvSpPr>
            <p:spPr bwMode="auto">
              <a:xfrm flipV="1">
                <a:off x="6433334" y="1814513"/>
                <a:ext cx="0" cy="412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95" name="Line 107"/>
              <p:cNvSpPr>
                <a:spLocks noChangeShapeType="1"/>
              </p:cNvSpPr>
              <p:nvPr/>
            </p:nvSpPr>
            <p:spPr bwMode="auto">
              <a:xfrm>
                <a:off x="6623050" y="6024563"/>
                <a:ext cx="0" cy="82550"/>
              </a:xfrm>
              <a:prstGeom prst="line">
                <a:avLst/>
              </a:prstGeom>
              <a:noFill/>
              <a:ln w="26988">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96" name="Line 108"/>
              <p:cNvSpPr>
                <a:spLocks noChangeShapeType="1"/>
              </p:cNvSpPr>
              <p:nvPr/>
            </p:nvSpPr>
            <p:spPr bwMode="auto">
              <a:xfrm flipV="1">
                <a:off x="6609546" y="1773238"/>
                <a:ext cx="0" cy="8255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597" name="Rectangle 109"/>
              <p:cNvSpPr>
                <a:spLocks noChangeArrowheads="1"/>
              </p:cNvSpPr>
              <p:nvPr/>
            </p:nvSpPr>
            <p:spPr bwMode="auto">
              <a:xfrm>
                <a:off x="6477000" y="6127751"/>
                <a:ext cx="21480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rgbClr val="000000"/>
                    </a:solidFill>
                    <a:effectLst/>
                    <a:latin typeface="Arial" panose="020B0604020202020204" pitchFamily="34" charset="0"/>
                  </a:rPr>
                  <a:t>30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9598" name="Rectangle 110"/>
              <p:cNvSpPr>
                <a:spLocks noChangeArrowheads="1"/>
              </p:cNvSpPr>
              <p:nvPr/>
            </p:nvSpPr>
            <p:spPr bwMode="auto">
              <a:xfrm>
                <a:off x="2389188" y="6321426"/>
                <a:ext cx="295273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Generations of random mating</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9599" name="Oval 111"/>
              <p:cNvSpPr>
                <a:spLocks noChangeArrowheads="1"/>
              </p:cNvSpPr>
              <p:nvPr/>
            </p:nvSpPr>
            <p:spPr bwMode="auto">
              <a:xfrm>
                <a:off x="1296988" y="1809751"/>
                <a:ext cx="95250" cy="95250"/>
              </a:xfrm>
              <a:prstGeom prst="ellipse">
                <a:avLst/>
              </a:prstGeom>
              <a:solidFill>
                <a:srgbClr val="000000"/>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600" name="Oval 112"/>
              <p:cNvSpPr>
                <a:spLocks noChangeArrowheads="1"/>
              </p:cNvSpPr>
              <p:nvPr/>
            </p:nvSpPr>
            <p:spPr bwMode="auto">
              <a:xfrm>
                <a:off x="1647825" y="4935538"/>
                <a:ext cx="96838" cy="95250"/>
              </a:xfrm>
              <a:prstGeom prst="ellipse">
                <a:avLst/>
              </a:prstGeom>
              <a:solidFill>
                <a:srgbClr val="000000"/>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601" name="Oval 113"/>
              <p:cNvSpPr>
                <a:spLocks noChangeArrowheads="1"/>
              </p:cNvSpPr>
              <p:nvPr/>
            </p:nvSpPr>
            <p:spPr bwMode="auto">
              <a:xfrm>
                <a:off x="2000250" y="5716588"/>
                <a:ext cx="96838" cy="96838"/>
              </a:xfrm>
              <a:prstGeom prst="ellipse">
                <a:avLst/>
              </a:prstGeom>
              <a:solidFill>
                <a:srgbClr val="000000"/>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602" name="Oval 114"/>
              <p:cNvSpPr>
                <a:spLocks noChangeArrowheads="1"/>
              </p:cNvSpPr>
              <p:nvPr/>
            </p:nvSpPr>
            <p:spPr bwMode="auto">
              <a:xfrm>
                <a:off x="2352675" y="5911851"/>
                <a:ext cx="95250" cy="96838"/>
              </a:xfrm>
              <a:prstGeom prst="ellipse">
                <a:avLst/>
              </a:prstGeom>
              <a:solidFill>
                <a:srgbClr val="000000"/>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603" name="Oval 115"/>
              <p:cNvSpPr>
                <a:spLocks noChangeArrowheads="1"/>
              </p:cNvSpPr>
              <p:nvPr/>
            </p:nvSpPr>
            <p:spPr bwMode="auto">
              <a:xfrm>
                <a:off x="2705100" y="5961063"/>
                <a:ext cx="95250" cy="95250"/>
              </a:xfrm>
              <a:prstGeom prst="ellipse">
                <a:avLst/>
              </a:prstGeom>
              <a:solidFill>
                <a:srgbClr val="000000"/>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604" name="Oval 116"/>
              <p:cNvSpPr>
                <a:spLocks noChangeArrowheads="1"/>
              </p:cNvSpPr>
              <p:nvPr/>
            </p:nvSpPr>
            <p:spPr bwMode="auto">
              <a:xfrm>
                <a:off x="3055938" y="5973763"/>
                <a:ext cx="95250" cy="95250"/>
              </a:xfrm>
              <a:prstGeom prst="ellipse">
                <a:avLst/>
              </a:prstGeom>
              <a:solidFill>
                <a:srgbClr val="000000"/>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605" name="Oval 117"/>
              <p:cNvSpPr>
                <a:spLocks noChangeArrowheads="1"/>
              </p:cNvSpPr>
              <p:nvPr/>
            </p:nvSpPr>
            <p:spPr bwMode="auto">
              <a:xfrm>
                <a:off x="3408363" y="5976938"/>
                <a:ext cx="95250" cy="95250"/>
              </a:xfrm>
              <a:prstGeom prst="ellipse">
                <a:avLst/>
              </a:prstGeom>
              <a:solidFill>
                <a:srgbClr val="000000"/>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606" name="Oval 118"/>
              <p:cNvSpPr>
                <a:spLocks noChangeArrowheads="1"/>
              </p:cNvSpPr>
              <p:nvPr/>
            </p:nvSpPr>
            <p:spPr bwMode="auto">
              <a:xfrm>
                <a:off x="3760788" y="5976938"/>
                <a:ext cx="95250" cy="96838"/>
              </a:xfrm>
              <a:prstGeom prst="ellipse">
                <a:avLst/>
              </a:prstGeom>
              <a:solidFill>
                <a:srgbClr val="000000"/>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607" name="Oval 119"/>
              <p:cNvSpPr>
                <a:spLocks noChangeArrowheads="1"/>
              </p:cNvSpPr>
              <p:nvPr/>
            </p:nvSpPr>
            <p:spPr bwMode="auto">
              <a:xfrm>
                <a:off x="4111625" y="5976938"/>
                <a:ext cx="95250" cy="96838"/>
              </a:xfrm>
              <a:prstGeom prst="ellipse">
                <a:avLst/>
              </a:prstGeom>
              <a:solidFill>
                <a:srgbClr val="000000"/>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608" name="Oval 120"/>
              <p:cNvSpPr>
                <a:spLocks noChangeArrowheads="1"/>
              </p:cNvSpPr>
              <p:nvPr/>
            </p:nvSpPr>
            <p:spPr bwMode="auto">
              <a:xfrm>
                <a:off x="4464050" y="5976938"/>
                <a:ext cx="95250" cy="96838"/>
              </a:xfrm>
              <a:prstGeom prst="ellipse">
                <a:avLst/>
              </a:prstGeom>
              <a:solidFill>
                <a:srgbClr val="000000"/>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609" name="Oval 121"/>
              <p:cNvSpPr>
                <a:spLocks noChangeArrowheads="1"/>
              </p:cNvSpPr>
              <p:nvPr/>
            </p:nvSpPr>
            <p:spPr bwMode="auto">
              <a:xfrm>
                <a:off x="4814888" y="5976938"/>
                <a:ext cx="96838" cy="96838"/>
              </a:xfrm>
              <a:prstGeom prst="ellipse">
                <a:avLst/>
              </a:prstGeom>
              <a:solidFill>
                <a:srgbClr val="000000"/>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610" name="Oval 122"/>
              <p:cNvSpPr>
                <a:spLocks noChangeArrowheads="1"/>
              </p:cNvSpPr>
              <p:nvPr/>
            </p:nvSpPr>
            <p:spPr bwMode="auto">
              <a:xfrm>
                <a:off x="5167313" y="5976938"/>
                <a:ext cx="96838" cy="96838"/>
              </a:xfrm>
              <a:prstGeom prst="ellipse">
                <a:avLst/>
              </a:prstGeom>
              <a:solidFill>
                <a:srgbClr val="000000"/>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611" name="Oval 123"/>
              <p:cNvSpPr>
                <a:spLocks noChangeArrowheads="1"/>
              </p:cNvSpPr>
              <p:nvPr/>
            </p:nvSpPr>
            <p:spPr bwMode="auto">
              <a:xfrm>
                <a:off x="5519738" y="5976938"/>
                <a:ext cx="95250" cy="96838"/>
              </a:xfrm>
              <a:prstGeom prst="ellipse">
                <a:avLst/>
              </a:prstGeom>
              <a:solidFill>
                <a:srgbClr val="000000"/>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612" name="Oval 124"/>
              <p:cNvSpPr>
                <a:spLocks noChangeArrowheads="1"/>
              </p:cNvSpPr>
              <p:nvPr/>
            </p:nvSpPr>
            <p:spPr bwMode="auto">
              <a:xfrm>
                <a:off x="5870575" y="5976938"/>
                <a:ext cx="96838" cy="96838"/>
              </a:xfrm>
              <a:prstGeom prst="ellipse">
                <a:avLst/>
              </a:prstGeom>
              <a:solidFill>
                <a:srgbClr val="000000"/>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613" name="Oval 125"/>
              <p:cNvSpPr>
                <a:spLocks noChangeArrowheads="1"/>
              </p:cNvSpPr>
              <p:nvPr/>
            </p:nvSpPr>
            <p:spPr bwMode="auto">
              <a:xfrm>
                <a:off x="6224588" y="5976938"/>
                <a:ext cx="95250" cy="96838"/>
              </a:xfrm>
              <a:prstGeom prst="ellipse">
                <a:avLst/>
              </a:prstGeom>
              <a:solidFill>
                <a:srgbClr val="000000"/>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614" name="Freeform 126"/>
              <p:cNvSpPr>
                <a:spLocks/>
              </p:cNvSpPr>
              <p:nvPr/>
            </p:nvSpPr>
            <p:spPr bwMode="auto">
              <a:xfrm>
                <a:off x="1344613" y="1855788"/>
                <a:ext cx="4926013" cy="4168775"/>
              </a:xfrm>
              <a:custGeom>
                <a:avLst/>
                <a:gdLst>
                  <a:gd name="T0" fmla="*/ 0 w 6206"/>
                  <a:gd name="T1" fmla="*/ 0 h 5252"/>
                  <a:gd name="T2" fmla="*/ 222 w 6206"/>
                  <a:gd name="T3" fmla="*/ 2626 h 5252"/>
                  <a:gd name="T4" fmla="*/ 443 w 6206"/>
                  <a:gd name="T5" fmla="*/ 3939 h 5252"/>
                  <a:gd name="T6" fmla="*/ 665 w 6206"/>
                  <a:gd name="T7" fmla="*/ 4595 h 5252"/>
                  <a:gd name="T8" fmla="*/ 886 w 6206"/>
                  <a:gd name="T9" fmla="*/ 4923 h 5252"/>
                  <a:gd name="T10" fmla="*/ 1108 w 6206"/>
                  <a:gd name="T11" fmla="*/ 5088 h 5252"/>
                  <a:gd name="T12" fmla="*/ 1329 w 6206"/>
                  <a:gd name="T13" fmla="*/ 5170 h 5252"/>
                  <a:gd name="T14" fmla="*/ 1551 w 6206"/>
                  <a:gd name="T15" fmla="*/ 5211 h 5252"/>
                  <a:gd name="T16" fmla="*/ 1773 w 6206"/>
                  <a:gd name="T17" fmla="*/ 5231 h 5252"/>
                  <a:gd name="T18" fmla="*/ 1995 w 6206"/>
                  <a:gd name="T19" fmla="*/ 5242 h 5252"/>
                  <a:gd name="T20" fmla="*/ 2216 w 6206"/>
                  <a:gd name="T21" fmla="*/ 5248 h 5252"/>
                  <a:gd name="T22" fmla="*/ 2438 w 6206"/>
                  <a:gd name="T23" fmla="*/ 5249 h 5252"/>
                  <a:gd name="T24" fmla="*/ 2659 w 6206"/>
                  <a:gd name="T25" fmla="*/ 5250 h 5252"/>
                  <a:gd name="T26" fmla="*/ 2881 w 6206"/>
                  <a:gd name="T27" fmla="*/ 5252 h 5252"/>
                  <a:gd name="T28" fmla="*/ 3102 w 6206"/>
                  <a:gd name="T29" fmla="*/ 5252 h 5252"/>
                  <a:gd name="T30" fmla="*/ 3325 w 6206"/>
                  <a:gd name="T31" fmla="*/ 5252 h 5252"/>
                  <a:gd name="T32" fmla="*/ 3547 w 6206"/>
                  <a:gd name="T33" fmla="*/ 5252 h 5252"/>
                  <a:gd name="T34" fmla="*/ 3768 w 6206"/>
                  <a:gd name="T35" fmla="*/ 5252 h 5252"/>
                  <a:gd name="T36" fmla="*/ 3990 w 6206"/>
                  <a:gd name="T37" fmla="*/ 5252 h 5252"/>
                  <a:gd name="T38" fmla="*/ 4211 w 6206"/>
                  <a:gd name="T39" fmla="*/ 5252 h 5252"/>
                  <a:gd name="T40" fmla="*/ 4433 w 6206"/>
                  <a:gd name="T41" fmla="*/ 5252 h 5252"/>
                  <a:gd name="T42" fmla="*/ 4654 w 6206"/>
                  <a:gd name="T43" fmla="*/ 5252 h 5252"/>
                  <a:gd name="T44" fmla="*/ 4876 w 6206"/>
                  <a:gd name="T45" fmla="*/ 5252 h 5252"/>
                  <a:gd name="T46" fmla="*/ 5099 w 6206"/>
                  <a:gd name="T47" fmla="*/ 5252 h 5252"/>
                  <a:gd name="T48" fmla="*/ 5320 w 6206"/>
                  <a:gd name="T49" fmla="*/ 5252 h 5252"/>
                  <a:gd name="T50" fmla="*/ 5542 w 6206"/>
                  <a:gd name="T51" fmla="*/ 5252 h 5252"/>
                  <a:gd name="T52" fmla="*/ 5763 w 6206"/>
                  <a:gd name="T53" fmla="*/ 5252 h 5252"/>
                  <a:gd name="T54" fmla="*/ 5985 w 6206"/>
                  <a:gd name="T55" fmla="*/ 5252 h 5252"/>
                  <a:gd name="T56" fmla="*/ 6206 w 6206"/>
                  <a:gd name="T57" fmla="*/ 5252 h 5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06" h="5252">
                    <a:moveTo>
                      <a:pt x="0" y="0"/>
                    </a:moveTo>
                    <a:lnTo>
                      <a:pt x="222" y="2626"/>
                    </a:lnTo>
                    <a:lnTo>
                      <a:pt x="443" y="3939"/>
                    </a:lnTo>
                    <a:lnTo>
                      <a:pt x="665" y="4595"/>
                    </a:lnTo>
                    <a:lnTo>
                      <a:pt x="886" y="4923"/>
                    </a:lnTo>
                    <a:lnTo>
                      <a:pt x="1108" y="5088"/>
                    </a:lnTo>
                    <a:lnTo>
                      <a:pt x="1329" y="5170"/>
                    </a:lnTo>
                    <a:lnTo>
                      <a:pt x="1551" y="5211"/>
                    </a:lnTo>
                    <a:lnTo>
                      <a:pt x="1773" y="5231"/>
                    </a:lnTo>
                    <a:lnTo>
                      <a:pt x="1995" y="5242"/>
                    </a:lnTo>
                    <a:lnTo>
                      <a:pt x="2216" y="5248"/>
                    </a:lnTo>
                    <a:lnTo>
                      <a:pt x="2438" y="5249"/>
                    </a:lnTo>
                    <a:lnTo>
                      <a:pt x="2659" y="5250"/>
                    </a:lnTo>
                    <a:lnTo>
                      <a:pt x="2881" y="5252"/>
                    </a:lnTo>
                    <a:lnTo>
                      <a:pt x="3102" y="5252"/>
                    </a:lnTo>
                    <a:lnTo>
                      <a:pt x="3325" y="5252"/>
                    </a:lnTo>
                    <a:lnTo>
                      <a:pt x="3547" y="5252"/>
                    </a:lnTo>
                    <a:lnTo>
                      <a:pt x="3768" y="5252"/>
                    </a:lnTo>
                    <a:lnTo>
                      <a:pt x="3990" y="5252"/>
                    </a:lnTo>
                    <a:lnTo>
                      <a:pt x="4211" y="5252"/>
                    </a:lnTo>
                    <a:lnTo>
                      <a:pt x="4433" y="5252"/>
                    </a:lnTo>
                    <a:lnTo>
                      <a:pt x="4654" y="5252"/>
                    </a:lnTo>
                    <a:lnTo>
                      <a:pt x="4876" y="5252"/>
                    </a:lnTo>
                    <a:lnTo>
                      <a:pt x="5099" y="5252"/>
                    </a:lnTo>
                    <a:lnTo>
                      <a:pt x="5320" y="5252"/>
                    </a:lnTo>
                    <a:lnTo>
                      <a:pt x="5542" y="5252"/>
                    </a:lnTo>
                    <a:lnTo>
                      <a:pt x="5763" y="5252"/>
                    </a:lnTo>
                    <a:lnTo>
                      <a:pt x="5985" y="5252"/>
                    </a:lnTo>
                    <a:lnTo>
                      <a:pt x="6206" y="5252"/>
                    </a:lnTo>
                  </a:path>
                </a:pathLst>
              </a:custGeom>
              <a:noFill/>
              <a:ln w="26988">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615" name="Oval 127"/>
              <p:cNvSpPr>
                <a:spLocks noChangeArrowheads="1"/>
              </p:cNvSpPr>
              <p:nvPr/>
            </p:nvSpPr>
            <p:spPr bwMode="auto">
              <a:xfrm>
                <a:off x="6585949" y="5975350"/>
                <a:ext cx="95250" cy="96838"/>
              </a:xfrm>
              <a:prstGeom prst="ellipse">
                <a:avLst/>
              </a:prstGeom>
              <a:solidFill>
                <a:srgbClr val="000000"/>
              </a:solidFill>
              <a:ln w="26988">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617" name="Oval 129"/>
              <p:cNvSpPr>
                <a:spLocks noChangeArrowheads="1"/>
              </p:cNvSpPr>
              <p:nvPr/>
            </p:nvSpPr>
            <p:spPr bwMode="auto">
              <a:xfrm>
                <a:off x="1296988" y="1809751"/>
                <a:ext cx="95250" cy="95250"/>
              </a:xfrm>
              <a:prstGeom prst="ellipse">
                <a:avLst/>
              </a:pr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618" name="Oval 130"/>
              <p:cNvSpPr>
                <a:spLocks noChangeArrowheads="1"/>
              </p:cNvSpPr>
              <p:nvPr/>
            </p:nvSpPr>
            <p:spPr bwMode="auto">
              <a:xfrm>
                <a:off x="1647825" y="2214563"/>
                <a:ext cx="96838" cy="96838"/>
              </a:xfrm>
              <a:prstGeom prst="ellipse">
                <a:avLst/>
              </a:pr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619" name="Oval 131"/>
              <p:cNvSpPr>
                <a:spLocks noChangeArrowheads="1"/>
              </p:cNvSpPr>
              <p:nvPr/>
            </p:nvSpPr>
            <p:spPr bwMode="auto">
              <a:xfrm>
                <a:off x="2000250" y="2582863"/>
                <a:ext cx="96838" cy="95250"/>
              </a:xfrm>
              <a:prstGeom prst="ellipse">
                <a:avLst/>
              </a:pr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620" name="Oval 132"/>
              <p:cNvSpPr>
                <a:spLocks noChangeArrowheads="1"/>
              </p:cNvSpPr>
              <p:nvPr/>
            </p:nvSpPr>
            <p:spPr bwMode="auto">
              <a:xfrm>
                <a:off x="2352675" y="2913063"/>
                <a:ext cx="95250" cy="95250"/>
              </a:xfrm>
              <a:prstGeom prst="ellipse">
                <a:avLst/>
              </a:pr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621" name="Oval 133"/>
              <p:cNvSpPr>
                <a:spLocks noChangeArrowheads="1"/>
              </p:cNvSpPr>
              <p:nvPr/>
            </p:nvSpPr>
            <p:spPr bwMode="auto">
              <a:xfrm>
                <a:off x="2705100" y="3211513"/>
                <a:ext cx="95250" cy="95250"/>
              </a:xfrm>
              <a:prstGeom prst="ellipse">
                <a:avLst/>
              </a:pr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622" name="Oval 134"/>
              <p:cNvSpPr>
                <a:spLocks noChangeArrowheads="1"/>
              </p:cNvSpPr>
              <p:nvPr/>
            </p:nvSpPr>
            <p:spPr bwMode="auto">
              <a:xfrm>
                <a:off x="3055938" y="3481388"/>
                <a:ext cx="95250" cy="96838"/>
              </a:xfrm>
              <a:prstGeom prst="ellipse">
                <a:avLst/>
              </a:pr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623" name="Oval 135"/>
              <p:cNvSpPr>
                <a:spLocks noChangeArrowheads="1"/>
              </p:cNvSpPr>
              <p:nvPr/>
            </p:nvSpPr>
            <p:spPr bwMode="auto">
              <a:xfrm>
                <a:off x="3408363" y="3725863"/>
                <a:ext cx="95250" cy="95250"/>
              </a:xfrm>
              <a:prstGeom prst="ellipse">
                <a:avLst/>
              </a:pr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624" name="Oval 136"/>
              <p:cNvSpPr>
                <a:spLocks noChangeArrowheads="1"/>
              </p:cNvSpPr>
              <p:nvPr/>
            </p:nvSpPr>
            <p:spPr bwMode="auto">
              <a:xfrm>
                <a:off x="3760788" y="3944938"/>
                <a:ext cx="95250" cy="95250"/>
              </a:xfrm>
              <a:prstGeom prst="ellipse">
                <a:avLst/>
              </a:pr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625" name="Oval 137"/>
              <p:cNvSpPr>
                <a:spLocks noChangeArrowheads="1"/>
              </p:cNvSpPr>
              <p:nvPr/>
            </p:nvSpPr>
            <p:spPr bwMode="auto">
              <a:xfrm>
                <a:off x="4111625" y="4143376"/>
                <a:ext cx="95250" cy="95250"/>
              </a:xfrm>
              <a:prstGeom prst="ellipse">
                <a:avLst/>
              </a:pr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626" name="Oval 138"/>
              <p:cNvSpPr>
                <a:spLocks noChangeArrowheads="1"/>
              </p:cNvSpPr>
              <p:nvPr/>
            </p:nvSpPr>
            <p:spPr bwMode="auto">
              <a:xfrm>
                <a:off x="4464050" y="4321176"/>
                <a:ext cx="95250" cy="95250"/>
              </a:xfrm>
              <a:prstGeom prst="ellipse">
                <a:avLst/>
              </a:pr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627" name="Oval 139"/>
              <p:cNvSpPr>
                <a:spLocks noChangeArrowheads="1"/>
              </p:cNvSpPr>
              <p:nvPr/>
            </p:nvSpPr>
            <p:spPr bwMode="auto">
              <a:xfrm>
                <a:off x="4814888" y="4483101"/>
                <a:ext cx="96838" cy="95250"/>
              </a:xfrm>
              <a:prstGeom prst="ellipse">
                <a:avLst/>
              </a:pr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628" name="Oval 140"/>
              <p:cNvSpPr>
                <a:spLocks noChangeArrowheads="1"/>
              </p:cNvSpPr>
              <p:nvPr/>
            </p:nvSpPr>
            <p:spPr bwMode="auto">
              <a:xfrm>
                <a:off x="5167313" y="4627563"/>
                <a:ext cx="96838" cy="96838"/>
              </a:xfrm>
              <a:prstGeom prst="ellipse">
                <a:avLst/>
              </a:pr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629" name="Oval 141"/>
              <p:cNvSpPr>
                <a:spLocks noChangeArrowheads="1"/>
              </p:cNvSpPr>
              <p:nvPr/>
            </p:nvSpPr>
            <p:spPr bwMode="auto">
              <a:xfrm>
                <a:off x="5519738" y="4759326"/>
                <a:ext cx="95250" cy="96838"/>
              </a:xfrm>
              <a:prstGeom prst="ellipse">
                <a:avLst/>
              </a:pr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630" name="Oval 142"/>
              <p:cNvSpPr>
                <a:spLocks noChangeArrowheads="1"/>
              </p:cNvSpPr>
              <p:nvPr/>
            </p:nvSpPr>
            <p:spPr bwMode="auto">
              <a:xfrm>
                <a:off x="5870575" y="4878388"/>
                <a:ext cx="96838" cy="96838"/>
              </a:xfrm>
              <a:prstGeom prst="ellipse">
                <a:avLst/>
              </a:pr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631" name="Oval 143"/>
              <p:cNvSpPr>
                <a:spLocks noChangeArrowheads="1"/>
              </p:cNvSpPr>
              <p:nvPr/>
            </p:nvSpPr>
            <p:spPr bwMode="auto">
              <a:xfrm>
                <a:off x="6224588" y="4984751"/>
                <a:ext cx="95250" cy="96838"/>
              </a:xfrm>
              <a:prstGeom prst="ellipse">
                <a:avLst/>
              </a:pr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632" name="Freeform 144"/>
              <p:cNvSpPr>
                <a:spLocks/>
              </p:cNvSpPr>
              <p:nvPr/>
            </p:nvSpPr>
            <p:spPr bwMode="auto">
              <a:xfrm>
                <a:off x="1344613" y="1855788"/>
                <a:ext cx="4926013" cy="3178175"/>
              </a:xfrm>
              <a:custGeom>
                <a:avLst/>
                <a:gdLst>
                  <a:gd name="T0" fmla="*/ 0 w 6206"/>
                  <a:gd name="T1" fmla="*/ 0 h 4003"/>
                  <a:gd name="T2" fmla="*/ 222 w 6206"/>
                  <a:gd name="T3" fmla="*/ 263 h 4003"/>
                  <a:gd name="T4" fmla="*/ 443 w 6206"/>
                  <a:gd name="T5" fmla="*/ 513 h 4003"/>
                  <a:gd name="T6" fmla="*/ 665 w 6206"/>
                  <a:gd name="T7" fmla="*/ 750 h 4003"/>
                  <a:gd name="T8" fmla="*/ 886 w 6206"/>
                  <a:gd name="T9" fmla="*/ 975 h 4003"/>
                  <a:gd name="T10" fmla="*/ 1108 w 6206"/>
                  <a:gd name="T11" fmla="*/ 1189 h 4003"/>
                  <a:gd name="T12" fmla="*/ 1329 w 6206"/>
                  <a:gd name="T13" fmla="*/ 1392 h 4003"/>
                  <a:gd name="T14" fmla="*/ 1551 w 6206"/>
                  <a:gd name="T15" fmla="*/ 1585 h 4003"/>
                  <a:gd name="T16" fmla="*/ 1773 w 6206"/>
                  <a:gd name="T17" fmla="*/ 1768 h 4003"/>
                  <a:gd name="T18" fmla="*/ 1995 w 6206"/>
                  <a:gd name="T19" fmla="*/ 1942 h 4003"/>
                  <a:gd name="T20" fmla="*/ 2216 w 6206"/>
                  <a:gd name="T21" fmla="*/ 2108 h 4003"/>
                  <a:gd name="T22" fmla="*/ 2438 w 6206"/>
                  <a:gd name="T23" fmla="*/ 2265 h 4003"/>
                  <a:gd name="T24" fmla="*/ 2659 w 6206"/>
                  <a:gd name="T25" fmla="*/ 2414 h 4003"/>
                  <a:gd name="T26" fmla="*/ 2881 w 6206"/>
                  <a:gd name="T27" fmla="*/ 2556 h 4003"/>
                  <a:gd name="T28" fmla="*/ 3102 w 6206"/>
                  <a:gd name="T29" fmla="*/ 2692 h 4003"/>
                  <a:gd name="T30" fmla="*/ 3325 w 6206"/>
                  <a:gd name="T31" fmla="*/ 2819 h 4003"/>
                  <a:gd name="T32" fmla="*/ 3547 w 6206"/>
                  <a:gd name="T33" fmla="*/ 2940 h 4003"/>
                  <a:gd name="T34" fmla="*/ 3768 w 6206"/>
                  <a:gd name="T35" fmla="*/ 3057 h 4003"/>
                  <a:gd name="T36" fmla="*/ 3990 w 6206"/>
                  <a:gd name="T37" fmla="*/ 3166 h 4003"/>
                  <a:gd name="T38" fmla="*/ 4211 w 6206"/>
                  <a:gd name="T39" fmla="*/ 3270 h 4003"/>
                  <a:gd name="T40" fmla="*/ 4433 w 6206"/>
                  <a:gd name="T41" fmla="*/ 3370 h 4003"/>
                  <a:gd name="T42" fmla="*/ 4654 w 6206"/>
                  <a:gd name="T43" fmla="*/ 3464 h 4003"/>
                  <a:gd name="T44" fmla="*/ 4876 w 6206"/>
                  <a:gd name="T45" fmla="*/ 3553 h 4003"/>
                  <a:gd name="T46" fmla="*/ 5099 w 6206"/>
                  <a:gd name="T47" fmla="*/ 3638 h 4003"/>
                  <a:gd name="T48" fmla="*/ 5320 w 6206"/>
                  <a:gd name="T49" fmla="*/ 3719 h 4003"/>
                  <a:gd name="T50" fmla="*/ 5542 w 6206"/>
                  <a:gd name="T51" fmla="*/ 3795 h 4003"/>
                  <a:gd name="T52" fmla="*/ 5763 w 6206"/>
                  <a:gd name="T53" fmla="*/ 3868 h 4003"/>
                  <a:gd name="T54" fmla="*/ 5985 w 6206"/>
                  <a:gd name="T55" fmla="*/ 3937 h 4003"/>
                  <a:gd name="T56" fmla="*/ 6206 w 6206"/>
                  <a:gd name="T57" fmla="*/ 4003 h 4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06" h="4003">
                    <a:moveTo>
                      <a:pt x="0" y="0"/>
                    </a:moveTo>
                    <a:lnTo>
                      <a:pt x="222" y="263"/>
                    </a:lnTo>
                    <a:lnTo>
                      <a:pt x="443" y="513"/>
                    </a:lnTo>
                    <a:lnTo>
                      <a:pt x="665" y="750"/>
                    </a:lnTo>
                    <a:lnTo>
                      <a:pt x="886" y="975"/>
                    </a:lnTo>
                    <a:lnTo>
                      <a:pt x="1108" y="1189"/>
                    </a:lnTo>
                    <a:lnTo>
                      <a:pt x="1329" y="1392"/>
                    </a:lnTo>
                    <a:lnTo>
                      <a:pt x="1551" y="1585"/>
                    </a:lnTo>
                    <a:lnTo>
                      <a:pt x="1773" y="1768"/>
                    </a:lnTo>
                    <a:lnTo>
                      <a:pt x="1995" y="1942"/>
                    </a:lnTo>
                    <a:lnTo>
                      <a:pt x="2216" y="2108"/>
                    </a:lnTo>
                    <a:lnTo>
                      <a:pt x="2438" y="2265"/>
                    </a:lnTo>
                    <a:lnTo>
                      <a:pt x="2659" y="2414"/>
                    </a:lnTo>
                    <a:lnTo>
                      <a:pt x="2881" y="2556"/>
                    </a:lnTo>
                    <a:lnTo>
                      <a:pt x="3102" y="2692"/>
                    </a:lnTo>
                    <a:lnTo>
                      <a:pt x="3325" y="2819"/>
                    </a:lnTo>
                    <a:lnTo>
                      <a:pt x="3547" y="2940"/>
                    </a:lnTo>
                    <a:lnTo>
                      <a:pt x="3768" y="3057"/>
                    </a:lnTo>
                    <a:lnTo>
                      <a:pt x="3990" y="3166"/>
                    </a:lnTo>
                    <a:lnTo>
                      <a:pt x="4211" y="3270"/>
                    </a:lnTo>
                    <a:lnTo>
                      <a:pt x="4433" y="3370"/>
                    </a:lnTo>
                    <a:lnTo>
                      <a:pt x="4654" y="3464"/>
                    </a:lnTo>
                    <a:lnTo>
                      <a:pt x="4876" y="3553"/>
                    </a:lnTo>
                    <a:lnTo>
                      <a:pt x="5099" y="3638"/>
                    </a:lnTo>
                    <a:lnTo>
                      <a:pt x="5320" y="3719"/>
                    </a:lnTo>
                    <a:lnTo>
                      <a:pt x="5542" y="3795"/>
                    </a:lnTo>
                    <a:lnTo>
                      <a:pt x="5763" y="3868"/>
                    </a:lnTo>
                    <a:lnTo>
                      <a:pt x="5985" y="3937"/>
                    </a:lnTo>
                    <a:lnTo>
                      <a:pt x="6206" y="4003"/>
                    </a:lnTo>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633" name="Oval 145"/>
              <p:cNvSpPr>
                <a:spLocks noChangeArrowheads="1"/>
              </p:cNvSpPr>
              <p:nvPr/>
            </p:nvSpPr>
            <p:spPr bwMode="auto">
              <a:xfrm>
                <a:off x="6575425" y="5081588"/>
                <a:ext cx="95250" cy="96838"/>
              </a:xfrm>
              <a:prstGeom prst="ellipse">
                <a:avLst/>
              </a:prstGeom>
              <a:noFill/>
              <a:ln w="2698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634" name="Freeform 146"/>
              <p:cNvSpPr>
                <a:spLocks/>
              </p:cNvSpPr>
              <p:nvPr/>
            </p:nvSpPr>
            <p:spPr bwMode="auto">
              <a:xfrm>
                <a:off x="6270625" y="5033963"/>
                <a:ext cx="352425" cy="95250"/>
              </a:xfrm>
              <a:custGeom>
                <a:avLst/>
                <a:gdLst>
                  <a:gd name="T0" fmla="*/ 0 w 444"/>
                  <a:gd name="T1" fmla="*/ 0 h 122"/>
                  <a:gd name="T2" fmla="*/ 222 w 444"/>
                  <a:gd name="T3" fmla="*/ 63 h 122"/>
                  <a:gd name="T4" fmla="*/ 444 w 444"/>
                  <a:gd name="T5" fmla="*/ 122 h 122"/>
                </a:gdLst>
                <a:ahLst/>
                <a:cxnLst>
                  <a:cxn ang="0">
                    <a:pos x="T0" y="T1"/>
                  </a:cxn>
                  <a:cxn ang="0">
                    <a:pos x="T2" y="T3"/>
                  </a:cxn>
                  <a:cxn ang="0">
                    <a:pos x="T4" y="T5"/>
                  </a:cxn>
                </a:cxnLst>
                <a:rect l="0" t="0" r="r" b="b"/>
                <a:pathLst>
                  <a:path w="444" h="122">
                    <a:moveTo>
                      <a:pt x="0" y="0"/>
                    </a:moveTo>
                    <a:lnTo>
                      <a:pt x="222" y="63"/>
                    </a:lnTo>
                    <a:lnTo>
                      <a:pt x="444" y="122"/>
                    </a:lnTo>
                  </a:path>
                </a:pathLst>
              </a:cu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481" name="Rectangle 252"/>
              <p:cNvSpPr>
                <a:spLocks noChangeArrowheads="1"/>
              </p:cNvSpPr>
              <p:nvPr/>
            </p:nvSpPr>
            <p:spPr bwMode="auto">
              <a:xfrm>
                <a:off x="2563813" y="2183867"/>
                <a:ext cx="36965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rgbClr val="000000"/>
                    </a:solidFill>
                    <a:effectLst/>
                    <a:latin typeface="Arial" panose="020B0604020202020204" pitchFamily="34" charset="0"/>
                  </a:rPr>
                  <a:t>p=q=0.5; v=1/6, w=5/6; </a:t>
                </a:r>
                <a:r>
                  <a:rPr kumimoji="0" lang="en-GB" altLang="en-US" sz="1500" b="0" i="0" u="none" strike="noStrike" cap="none" normalizeH="0" baseline="0" dirty="0">
                    <a:ln>
                      <a:noFill/>
                    </a:ln>
                    <a:solidFill>
                      <a:srgbClr val="0000FF"/>
                    </a:solidFill>
                    <a:effectLst/>
                    <a:latin typeface="Arial" panose="020B0604020202020204" pitchFamily="34" charset="0"/>
                  </a:rPr>
                  <a:t>c=0.50 zero linkage</a:t>
                </a:r>
                <a:endParaRPr kumimoji="0" lang="en-GB" altLang="en-US" sz="1800" b="0" i="0" u="none" strike="noStrike" cap="none" normalizeH="0" baseline="0" dirty="0">
                  <a:ln>
                    <a:noFill/>
                  </a:ln>
                  <a:solidFill>
                    <a:srgbClr val="0000FF"/>
                  </a:solidFill>
                  <a:effectLst/>
                  <a:latin typeface="Arial" panose="020B0604020202020204" pitchFamily="34" charset="0"/>
                </a:endParaRPr>
              </a:p>
            </p:txBody>
          </p:sp>
          <p:sp>
            <p:nvSpPr>
              <p:cNvPr id="19482" name="Line 253"/>
              <p:cNvSpPr>
                <a:spLocks noChangeShapeType="1"/>
              </p:cNvSpPr>
              <p:nvPr/>
            </p:nvSpPr>
            <p:spPr bwMode="auto">
              <a:xfrm>
                <a:off x="2092325" y="2322604"/>
                <a:ext cx="352425" cy="0"/>
              </a:xfrm>
              <a:prstGeom prst="line">
                <a:avLst/>
              </a:prstGeom>
              <a:noFill/>
              <a:ln w="26988">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483" name="Oval 254"/>
              <p:cNvSpPr>
                <a:spLocks noChangeArrowheads="1"/>
              </p:cNvSpPr>
              <p:nvPr/>
            </p:nvSpPr>
            <p:spPr bwMode="auto">
              <a:xfrm>
                <a:off x="2203450" y="2259104"/>
                <a:ext cx="130175" cy="128588"/>
              </a:xfrm>
              <a:prstGeom prst="ellipse">
                <a:avLst/>
              </a:prstGeom>
              <a:solidFill>
                <a:srgbClr val="000000"/>
              </a:solidFill>
              <a:ln w="269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484" name="Rectangle 255"/>
              <p:cNvSpPr>
                <a:spLocks noChangeArrowheads="1"/>
              </p:cNvSpPr>
              <p:nvPr/>
            </p:nvSpPr>
            <p:spPr bwMode="auto">
              <a:xfrm>
                <a:off x="2563813" y="1918349"/>
                <a:ext cx="38568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rgbClr val="000000"/>
                    </a:solidFill>
                    <a:effectLst/>
                    <a:latin typeface="Arial" panose="020B0604020202020204" pitchFamily="34" charset="0"/>
                  </a:rPr>
                  <a:t>p=q=0.5; v=1/6, w=5/6; c=0.05 strong linkage</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9485" name="Line 256"/>
              <p:cNvSpPr>
                <a:spLocks noChangeShapeType="1"/>
              </p:cNvSpPr>
              <p:nvPr/>
            </p:nvSpPr>
            <p:spPr bwMode="auto">
              <a:xfrm>
                <a:off x="2092325" y="2023124"/>
                <a:ext cx="352425"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486" name="Oval 257"/>
              <p:cNvSpPr>
                <a:spLocks noChangeArrowheads="1"/>
              </p:cNvSpPr>
              <p:nvPr/>
            </p:nvSpPr>
            <p:spPr bwMode="auto">
              <a:xfrm>
                <a:off x="2203450" y="1958036"/>
                <a:ext cx="130175" cy="130175"/>
              </a:xfrm>
              <a:prstGeom prst="ellipse">
                <a:avLst/>
              </a:prstGeom>
              <a:noFill/>
              <a:ln w="269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1" name="Rechteck 4"/>
              <p:cNvSpPr/>
              <p:nvPr/>
            </p:nvSpPr>
            <p:spPr>
              <a:xfrm>
                <a:off x="6888772" y="2021199"/>
                <a:ext cx="465192" cy="523220"/>
              </a:xfrm>
              <a:prstGeom prst="rect">
                <a:avLst/>
              </a:prstGeom>
              <a:effectLst>
                <a:outerShdw blurRad="50800" dist="38100" dir="2700000" algn="tl" rotWithShape="0">
                  <a:prstClr val="black">
                    <a:alpha val="40000"/>
                  </a:prstClr>
                </a:outerShdw>
              </a:effectLst>
            </p:spPr>
            <p:txBody>
              <a:bodyPr wrap="none">
                <a:spAutoFit/>
              </a:bodyPr>
              <a:lstStyle/>
              <a:p>
                <a:r>
                  <a:rPr lang="en-GB" altLang="de-DE" sz="2800" b="1" dirty="0">
                    <a:latin typeface="Monotype Corsiva" pitchFamily="66" charset="0"/>
                  </a:rPr>
                  <a:t>D</a:t>
                </a:r>
                <a:r>
                  <a:rPr lang="en-GB" altLang="de-DE" sz="1000" dirty="0">
                    <a:latin typeface="Monotype Corsiva" pitchFamily="66" charset="0"/>
                  </a:rPr>
                  <a:t> </a:t>
                </a:r>
                <a:endParaRPr lang="en-GB" dirty="0"/>
              </a:p>
            </p:txBody>
          </p:sp>
          <p:grpSp>
            <p:nvGrpSpPr>
              <p:cNvPr id="19694" name="Group 19693"/>
              <p:cNvGrpSpPr/>
              <p:nvPr/>
            </p:nvGrpSpPr>
            <p:grpSpPr>
              <a:xfrm>
                <a:off x="6705216" y="1773238"/>
                <a:ext cx="502498" cy="4379210"/>
                <a:chOff x="9187453" y="1674119"/>
                <a:chExt cx="502498" cy="4442636"/>
              </a:xfrm>
            </p:grpSpPr>
            <p:sp>
              <p:nvSpPr>
                <p:cNvPr id="272" name="Line 6"/>
                <p:cNvSpPr>
                  <a:spLocks noChangeShapeType="1"/>
                </p:cNvSpPr>
                <p:nvPr/>
              </p:nvSpPr>
              <p:spPr bwMode="auto">
                <a:xfrm flipV="1">
                  <a:off x="9271590" y="1770956"/>
                  <a:ext cx="0" cy="421005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73" name="Line 8"/>
                <p:cNvSpPr>
                  <a:spLocks noChangeShapeType="1"/>
                </p:cNvSpPr>
                <p:nvPr/>
              </p:nvSpPr>
              <p:spPr bwMode="auto">
                <a:xfrm flipH="1">
                  <a:off x="9187453" y="5981006"/>
                  <a:ext cx="84138"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74" name="Rectangle 9"/>
                <p:cNvSpPr>
                  <a:spLocks noChangeArrowheads="1"/>
                </p:cNvSpPr>
                <p:nvPr/>
              </p:nvSpPr>
              <p:spPr bwMode="auto">
                <a:xfrm>
                  <a:off x="9314848" y="5882580"/>
                  <a:ext cx="375103" cy="2341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chemeClr val="tx1">
                          <a:lumMod val="50000"/>
                          <a:lumOff val="50000"/>
                        </a:schemeClr>
                      </a:solidFill>
                      <a:effectLst/>
                      <a:latin typeface="Arial" panose="020B0604020202020204" pitchFamily="34" charset="0"/>
                    </a:rPr>
                    <a:t>0.00</a:t>
                  </a:r>
                  <a:endParaRPr kumimoji="0" lang="en-GB" altLang="en-US" sz="1800" b="0" i="0" u="none" strike="noStrike" cap="none" normalizeH="0" baseline="0" dirty="0">
                    <a:ln>
                      <a:noFill/>
                    </a:ln>
                    <a:solidFill>
                      <a:schemeClr val="tx1">
                        <a:lumMod val="50000"/>
                        <a:lumOff val="50000"/>
                      </a:schemeClr>
                    </a:solidFill>
                    <a:effectLst/>
                    <a:latin typeface="Arial" panose="020B0604020202020204" pitchFamily="34" charset="0"/>
                  </a:endParaRPr>
                </a:p>
              </p:txBody>
            </p:sp>
            <p:sp>
              <p:nvSpPr>
                <p:cNvPr id="275" name="Line 10"/>
                <p:cNvSpPr>
                  <a:spLocks noChangeShapeType="1"/>
                </p:cNvSpPr>
                <p:nvPr/>
              </p:nvSpPr>
              <p:spPr bwMode="auto">
                <a:xfrm flipH="1">
                  <a:off x="9228728" y="5812731"/>
                  <a:ext cx="42863"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76" name="Line 11"/>
                <p:cNvSpPr>
                  <a:spLocks noChangeShapeType="1"/>
                </p:cNvSpPr>
                <p:nvPr/>
              </p:nvSpPr>
              <p:spPr bwMode="auto">
                <a:xfrm flipH="1">
                  <a:off x="9228728" y="5644456"/>
                  <a:ext cx="42863"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77" name="Line 12"/>
                <p:cNvSpPr>
                  <a:spLocks noChangeShapeType="1"/>
                </p:cNvSpPr>
                <p:nvPr/>
              </p:nvSpPr>
              <p:spPr bwMode="auto">
                <a:xfrm flipH="1">
                  <a:off x="9228728" y="5476181"/>
                  <a:ext cx="42863"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78" name="Line 13"/>
                <p:cNvSpPr>
                  <a:spLocks noChangeShapeType="1"/>
                </p:cNvSpPr>
                <p:nvPr/>
              </p:nvSpPr>
              <p:spPr bwMode="auto">
                <a:xfrm flipH="1">
                  <a:off x="9228728" y="5307906"/>
                  <a:ext cx="42863"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79" name="Line 14"/>
                <p:cNvSpPr>
                  <a:spLocks noChangeShapeType="1"/>
                </p:cNvSpPr>
                <p:nvPr/>
              </p:nvSpPr>
              <p:spPr bwMode="auto">
                <a:xfrm flipH="1">
                  <a:off x="9187453" y="5138044"/>
                  <a:ext cx="84138"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80" name="Rectangle 15"/>
                <p:cNvSpPr>
                  <a:spLocks noChangeArrowheads="1"/>
                </p:cNvSpPr>
                <p:nvPr/>
              </p:nvSpPr>
              <p:spPr bwMode="auto">
                <a:xfrm>
                  <a:off x="9314848" y="5041206"/>
                  <a:ext cx="375103" cy="2341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chemeClr val="tx1">
                          <a:lumMod val="50000"/>
                          <a:lumOff val="50000"/>
                        </a:schemeClr>
                      </a:solidFill>
                      <a:effectLst/>
                      <a:latin typeface="Arial" panose="020B0604020202020204" pitchFamily="34" charset="0"/>
                    </a:rPr>
                    <a:t>0.05</a:t>
                  </a:r>
                  <a:endParaRPr kumimoji="0" lang="en-GB" altLang="en-US" sz="1800" b="0" i="0" u="none" strike="noStrike" cap="none" normalizeH="0" baseline="0" dirty="0">
                    <a:ln>
                      <a:noFill/>
                    </a:ln>
                    <a:solidFill>
                      <a:schemeClr val="tx1">
                        <a:lumMod val="50000"/>
                        <a:lumOff val="50000"/>
                      </a:schemeClr>
                    </a:solidFill>
                    <a:effectLst/>
                    <a:latin typeface="Arial" panose="020B0604020202020204" pitchFamily="34" charset="0"/>
                  </a:endParaRPr>
                </a:p>
              </p:txBody>
            </p:sp>
            <p:sp>
              <p:nvSpPr>
                <p:cNvPr id="281" name="Line 16"/>
                <p:cNvSpPr>
                  <a:spLocks noChangeShapeType="1"/>
                </p:cNvSpPr>
                <p:nvPr/>
              </p:nvSpPr>
              <p:spPr bwMode="auto">
                <a:xfrm flipH="1">
                  <a:off x="9228728" y="4971356"/>
                  <a:ext cx="42863"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82" name="Line 17"/>
                <p:cNvSpPr>
                  <a:spLocks noChangeShapeType="1"/>
                </p:cNvSpPr>
                <p:nvPr/>
              </p:nvSpPr>
              <p:spPr bwMode="auto">
                <a:xfrm flipH="1">
                  <a:off x="9228728" y="4801494"/>
                  <a:ext cx="42863"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83" name="Line 18"/>
                <p:cNvSpPr>
                  <a:spLocks noChangeShapeType="1"/>
                </p:cNvSpPr>
                <p:nvPr/>
              </p:nvSpPr>
              <p:spPr bwMode="auto">
                <a:xfrm flipH="1">
                  <a:off x="9228728" y="4634806"/>
                  <a:ext cx="42863"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84" name="Line 19"/>
                <p:cNvSpPr>
                  <a:spLocks noChangeShapeType="1"/>
                </p:cNvSpPr>
                <p:nvPr/>
              </p:nvSpPr>
              <p:spPr bwMode="auto">
                <a:xfrm flipH="1">
                  <a:off x="9228728" y="4464944"/>
                  <a:ext cx="42863"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85" name="Line 20"/>
                <p:cNvSpPr>
                  <a:spLocks noChangeShapeType="1"/>
                </p:cNvSpPr>
                <p:nvPr/>
              </p:nvSpPr>
              <p:spPr bwMode="auto">
                <a:xfrm flipH="1">
                  <a:off x="9187453" y="4296669"/>
                  <a:ext cx="84138"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86" name="Rectangle 21"/>
                <p:cNvSpPr>
                  <a:spLocks noChangeArrowheads="1"/>
                </p:cNvSpPr>
                <p:nvPr/>
              </p:nvSpPr>
              <p:spPr bwMode="auto">
                <a:xfrm>
                  <a:off x="9314848" y="4199831"/>
                  <a:ext cx="375103" cy="2341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chemeClr val="tx1">
                          <a:lumMod val="50000"/>
                          <a:lumOff val="50000"/>
                        </a:schemeClr>
                      </a:solidFill>
                      <a:effectLst/>
                      <a:latin typeface="Arial" panose="020B0604020202020204" pitchFamily="34" charset="0"/>
                    </a:rPr>
                    <a:t>0.10</a:t>
                  </a:r>
                  <a:endParaRPr kumimoji="0" lang="en-GB" altLang="en-US" sz="1800" b="0" i="0" u="none" strike="noStrike" cap="none" normalizeH="0" baseline="0" dirty="0">
                    <a:ln>
                      <a:noFill/>
                    </a:ln>
                    <a:solidFill>
                      <a:schemeClr val="tx1">
                        <a:lumMod val="50000"/>
                        <a:lumOff val="50000"/>
                      </a:schemeClr>
                    </a:solidFill>
                    <a:effectLst/>
                    <a:latin typeface="Arial" panose="020B0604020202020204" pitchFamily="34" charset="0"/>
                  </a:endParaRPr>
                </a:p>
              </p:txBody>
            </p:sp>
            <p:sp>
              <p:nvSpPr>
                <p:cNvPr id="287" name="Line 22"/>
                <p:cNvSpPr>
                  <a:spLocks noChangeShapeType="1"/>
                </p:cNvSpPr>
                <p:nvPr/>
              </p:nvSpPr>
              <p:spPr bwMode="auto">
                <a:xfrm flipH="1">
                  <a:off x="9228728" y="4128394"/>
                  <a:ext cx="42863"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88" name="Line 23"/>
                <p:cNvSpPr>
                  <a:spLocks noChangeShapeType="1"/>
                </p:cNvSpPr>
                <p:nvPr/>
              </p:nvSpPr>
              <p:spPr bwMode="auto">
                <a:xfrm flipH="1">
                  <a:off x="9228728" y="3960119"/>
                  <a:ext cx="42863"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89" name="Line 24"/>
                <p:cNvSpPr>
                  <a:spLocks noChangeShapeType="1"/>
                </p:cNvSpPr>
                <p:nvPr/>
              </p:nvSpPr>
              <p:spPr bwMode="auto">
                <a:xfrm flipH="1">
                  <a:off x="9228728" y="3791844"/>
                  <a:ext cx="42863"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90" name="Line 25"/>
                <p:cNvSpPr>
                  <a:spLocks noChangeShapeType="1"/>
                </p:cNvSpPr>
                <p:nvPr/>
              </p:nvSpPr>
              <p:spPr bwMode="auto">
                <a:xfrm flipH="1">
                  <a:off x="9228728" y="3623569"/>
                  <a:ext cx="42863"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91" name="Line 26"/>
                <p:cNvSpPr>
                  <a:spLocks noChangeShapeType="1"/>
                </p:cNvSpPr>
                <p:nvPr/>
              </p:nvSpPr>
              <p:spPr bwMode="auto">
                <a:xfrm flipH="1">
                  <a:off x="9187453" y="3455294"/>
                  <a:ext cx="84138"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92" name="Rectangle 27"/>
                <p:cNvSpPr>
                  <a:spLocks noChangeArrowheads="1"/>
                </p:cNvSpPr>
                <p:nvPr/>
              </p:nvSpPr>
              <p:spPr bwMode="auto">
                <a:xfrm>
                  <a:off x="9314848" y="3356869"/>
                  <a:ext cx="375103" cy="2341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chemeClr val="tx1">
                          <a:lumMod val="50000"/>
                          <a:lumOff val="50000"/>
                        </a:schemeClr>
                      </a:solidFill>
                      <a:effectLst/>
                      <a:latin typeface="Arial" panose="020B0604020202020204" pitchFamily="34" charset="0"/>
                    </a:rPr>
                    <a:t>0.15</a:t>
                  </a:r>
                  <a:endParaRPr kumimoji="0" lang="en-GB" altLang="en-US" sz="1800" b="0" i="0" u="none" strike="noStrike" cap="none" normalizeH="0" baseline="0" dirty="0">
                    <a:ln>
                      <a:noFill/>
                    </a:ln>
                    <a:solidFill>
                      <a:schemeClr val="tx1">
                        <a:lumMod val="50000"/>
                        <a:lumOff val="50000"/>
                      </a:schemeClr>
                    </a:solidFill>
                    <a:effectLst/>
                    <a:latin typeface="Arial" panose="020B0604020202020204" pitchFamily="34" charset="0"/>
                  </a:endParaRPr>
                </a:p>
              </p:txBody>
            </p:sp>
            <p:sp>
              <p:nvSpPr>
                <p:cNvPr id="293" name="Line 28"/>
                <p:cNvSpPr>
                  <a:spLocks noChangeShapeType="1"/>
                </p:cNvSpPr>
                <p:nvPr/>
              </p:nvSpPr>
              <p:spPr bwMode="auto">
                <a:xfrm flipH="1">
                  <a:off x="9228728" y="3287019"/>
                  <a:ext cx="42863"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94" name="Line 29"/>
                <p:cNvSpPr>
                  <a:spLocks noChangeShapeType="1"/>
                </p:cNvSpPr>
                <p:nvPr/>
              </p:nvSpPr>
              <p:spPr bwMode="auto">
                <a:xfrm flipH="1">
                  <a:off x="9228728" y="3118744"/>
                  <a:ext cx="42863"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95" name="Line 30"/>
                <p:cNvSpPr>
                  <a:spLocks noChangeShapeType="1"/>
                </p:cNvSpPr>
                <p:nvPr/>
              </p:nvSpPr>
              <p:spPr bwMode="auto">
                <a:xfrm flipH="1">
                  <a:off x="9228728" y="2950469"/>
                  <a:ext cx="42863"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96" name="Line 31"/>
                <p:cNvSpPr>
                  <a:spLocks noChangeShapeType="1"/>
                </p:cNvSpPr>
                <p:nvPr/>
              </p:nvSpPr>
              <p:spPr bwMode="auto">
                <a:xfrm flipH="1">
                  <a:off x="9228728" y="2782194"/>
                  <a:ext cx="42863"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97" name="Line 32"/>
                <p:cNvSpPr>
                  <a:spLocks noChangeShapeType="1"/>
                </p:cNvSpPr>
                <p:nvPr/>
              </p:nvSpPr>
              <p:spPr bwMode="auto">
                <a:xfrm flipH="1">
                  <a:off x="9187453" y="2612331"/>
                  <a:ext cx="84138"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98" name="Rectangle 33"/>
                <p:cNvSpPr>
                  <a:spLocks noChangeArrowheads="1"/>
                </p:cNvSpPr>
                <p:nvPr/>
              </p:nvSpPr>
              <p:spPr bwMode="auto">
                <a:xfrm>
                  <a:off x="9314848" y="2515494"/>
                  <a:ext cx="375103" cy="2341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chemeClr val="tx1">
                          <a:lumMod val="50000"/>
                          <a:lumOff val="50000"/>
                        </a:schemeClr>
                      </a:solidFill>
                      <a:effectLst/>
                      <a:latin typeface="Arial" panose="020B0604020202020204" pitchFamily="34" charset="0"/>
                    </a:rPr>
                    <a:t>0.20</a:t>
                  </a:r>
                  <a:endParaRPr kumimoji="0" lang="en-GB" altLang="en-US" sz="1800" b="0" i="0" u="none" strike="noStrike" cap="none" normalizeH="0" baseline="0" dirty="0">
                    <a:ln>
                      <a:noFill/>
                    </a:ln>
                    <a:solidFill>
                      <a:schemeClr val="tx1">
                        <a:lumMod val="50000"/>
                        <a:lumOff val="50000"/>
                      </a:schemeClr>
                    </a:solidFill>
                    <a:effectLst/>
                    <a:latin typeface="Arial" panose="020B0604020202020204" pitchFamily="34" charset="0"/>
                  </a:endParaRPr>
                </a:p>
              </p:txBody>
            </p:sp>
            <p:sp>
              <p:nvSpPr>
                <p:cNvPr id="299" name="Line 34"/>
                <p:cNvSpPr>
                  <a:spLocks noChangeShapeType="1"/>
                </p:cNvSpPr>
                <p:nvPr/>
              </p:nvSpPr>
              <p:spPr bwMode="auto">
                <a:xfrm flipH="1">
                  <a:off x="9228728" y="2445644"/>
                  <a:ext cx="42863"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300" name="Line 35"/>
                <p:cNvSpPr>
                  <a:spLocks noChangeShapeType="1"/>
                </p:cNvSpPr>
                <p:nvPr/>
              </p:nvSpPr>
              <p:spPr bwMode="auto">
                <a:xfrm flipH="1">
                  <a:off x="9228728" y="2275781"/>
                  <a:ext cx="42863" cy="0"/>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301" name="Line 36"/>
                <p:cNvSpPr>
                  <a:spLocks noChangeShapeType="1"/>
                </p:cNvSpPr>
                <p:nvPr/>
              </p:nvSpPr>
              <p:spPr bwMode="auto">
                <a:xfrm flipH="1">
                  <a:off x="9228728" y="2109094"/>
                  <a:ext cx="42863" cy="0"/>
                </a:xfrm>
                <a:prstGeom prst="line">
                  <a:avLst/>
                </a:prstGeom>
                <a:noFill/>
                <a:ln w="26988">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302" name="Line 37"/>
                <p:cNvSpPr>
                  <a:spLocks noChangeShapeType="1"/>
                </p:cNvSpPr>
                <p:nvPr/>
              </p:nvSpPr>
              <p:spPr bwMode="auto">
                <a:xfrm flipH="1">
                  <a:off x="9228728" y="1939231"/>
                  <a:ext cx="42863" cy="0"/>
                </a:xfrm>
                <a:prstGeom prst="line">
                  <a:avLst/>
                </a:prstGeom>
                <a:noFill/>
                <a:ln w="26988">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303" name="Line 38"/>
                <p:cNvSpPr>
                  <a:spLocks noChangeShapeType="1"/>
                </p:cNvSpPr>
                <p:nvPr/>
              </p:nvSpPr>
              <p:spPr bwMode="auto">
                <a:xfrm flipH="1">
                  <a:off x="9187453" y="1770956"/>
                  <a:ext cx="84138" cy="0"/>
                </a:xfrm>
                <a:prstGeom prst="line">
                  <a:avLst/>
                </a:prstGeom>
                <a:noFill/>
                <a:ln w="26988">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304" name="Rectangle 39"/>
                <p:cNvSpPr>
                  <a:spLocks noChangeArrowheads="1"/>
                </p:cNvSpPr>
                <p:nvPr/>
              </p:nvSpPr>
              <p:spPr bwMode="auto">
                <a:xfrm>
                  <a:off x="9314848" y="1674119"/>
                  <a:ext cx="375103" cy="2341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chemeClr val="tx1">
                          <a:lumMod val="50000"/>
                          <a:lumOff val="50000"/>
                        </a:schemeClr>
                      </a:solidFill>
                      <a:effectLst/>
                      <a:latin typeface="Arial" panose="020B0604020202020204" pitchFamily="34" charset="0"/>
                    </a:rPr>
                    <a:t>0.25</a:t>
                  </a:r>
                  <a:endParaRPr kumimoji="0" lang="en-GB" altLang="en-US" sz="1800" b="0" i="0" u="none" strike="noStrike" cap="none" normalizeH="0" baseline="0" dirty="0">
                    <a:ln>
                      <a:noFill/>
                    </a:ln>
                    <a:solidFill>
                      <a:schemeClr val="tx1">
                        <a:lumMod val="50000"/>
                        <a:lumOff val="50000"/>
                      </a:schemeClr>
                    </a:solidFill>
                    <a:effectLst/>
                    <a:latin typeface="Arial" panose="020B0604020202020204" pitchFamily="34" charset="0"/>
                  </a:endParaRPr>
                </a:p>
              </p:txBody>
            </p:sp>
            <p:sp>
              <p:nvSpPr>
                <p:cNvPr id="305" name="Line 59"/>
                <p:cNvSpPr>
                  <a:spLocks noChangeShapeType="1"/>
                </p:cNvSpPr>
                <p:nvPr/>
              </p:nvSpPr>
              <p:spPr bwMode="auto">
                <a:xfrm>
                  <a:off x="9271590" y="5981006"/>
                  <a:ext cx="0" cy="84138"/>
                </a:xfrm>
                <a:prstGeom prst="line">
                  <a:avLst/>
                </a:prstGeom>
                <a:noFill/>
                <a:ln w="26988">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306" name="Line 60"/>
                <p:cNvSpPr>
                  <a:spLocks noChangeShapeType="1"/>
                </p:cNvSpPr>
                <p:nvPr/>
              </p:nvSpPr>
              <p:spPr bwMode="auto">
                <a:xfrm flipV="1">
                  <a:off x="9271590" y="1688406"/>
                  <a:ext cx="0" cy="82550"/>
                </a:xfrm>
                <a:prstGeom prst="line">
                  <a:avLst/>
                </a:prstGeom>
                <a:noFill/>
                <a:ln w="26988">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307" name="Oval 129"/>
                <p:cNvSpPr>
                  <a:spLocks noChangeArrowheads="1"/>
                </p:cNvSpPr>
                <p:nvPr/>
              </p:nvSpPr>
              <p:spPr bwMode="auto">
                <a:xfrm>
                  <a:off x="9223965" y="1723331"/>
                  <a:ext cx="96838" cy="96838"/>
                </a:xfrm>
                <a:prstGeom prst="ellipse">
                  <a:avLst/>
                </a:prstGeom>
                <a:solidFill>
                  <a:srgbClr val="000000"/>
                </a:solidFill>
                <a:ln w="26988">
                  <a:solidFill>
                    <a:schemeClr val="tx1"/>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308" name="Line 147"/>
                <p:cNvSpPr>
                  <a:spLocks noChangeShapeType="1"/>
                </p:cNvSpPr>
                <p:nvPr/>
              </p:nvSpPr>
              <p:spPr bwMode="auto">
                <a:xfrm>
                  <a:off x="9271590" y="1770956"/>
                  <a:ext cx="3175" cy="39688"/>
                </a:xfrm>
                <a:prstGeom prst="line">
                  <a:avLst/>
                </a:prstGeom>
                <a:noFill/>
                <a:ln w="26988">
                  <a:solidFill>
                    <a:schemeClr val="tx1"/>
                  </a:solidFill>
                  <a:prstDash val="sysDash"/>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309" name="Oval 211"/>
                <p:cNvSpPr>
                  <a:spLocks noChangeArrowheads="1"/>
                </p:cNvSpPr>
                <p:nvPr/>
              </p:nvSpPr>
              <p:spPr bwMode="auto">
                <a:xfrm>
                  <a:off x="9223965" y="1723331"/>
                  <a:ext cx="96838" cy="96838"/>
                </a:xfrm>
                <a:prstGeom prst="ellipse">
                  <a:avLst/>
                </a:prstGeom>
                <a:noFill/>
                <a:ln w="26988">
                  <a:solidFill>
                    <a:schemeClr val="tx1"/>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310" name="Line 229"/>
                <p:cNvSpPr>
                  <a:spLocks noChangeShapeType="1"/>
                </p:cNvSpPr>
                <p:nvPr/>
              </p:nvSpPr>
              <p:spPr bwMode="auto">
                <a:xfrm>
                  <a:off x="9271590" y="1770956"/>
                  <a:ext cx="25400" cy="39688"/>
                </a:xfrm>
                <a:prstGeom prst="line">
                  <a:avLst/>
                </a:prstGeom>
                <a:noFill/>
                <a:ln w="26988">
                  <a:solidFill>
                    <a:schemeClr val="tx1"/>
                  </a:solidFill>
                  <a:prstDash val="sysDash"/>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grpSp>
          <mc:AlternateContent xmlns:mc="http://schemas.openxmlformats.org/markup-compatibility/2006" xmlns:a14="http://schemas.microsoft.com/office/drawing/2010/main">
            <mc:Choice Requires="a14">
              <p:sp>
                <p:nvSpPr>
                  <p:cNvPr id="312" name="Rectangle 21"/>
                  <p:cNvSpPr>
                    <a:spLocks noChangeArrowheads="1"/>
                  </p:cNvSpPr>
                  <p:nvPr/>
                </p:nvSpPr>
                <p:spPr bwMode="auto">
                  <a:xfrm>
                    <a:off x="813496" y="1705751"/>
                    <a:ext cx="540092" cy="23134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GB" altLang="en-US" sz="1500" b="0" i="0" u="none" strike="noStrike" cap="none" normalizeH="0" baseline="0" dirty="0">
                        <a:ln>
                          <a:noFill/>
                        </a:ln>
                        <a:solidFill>
                          <a:srgbClr val="000000"/>
                        </a:solidFill>
                        <a:effectLst/>
                      </a:rPr>
                      <a:t>0.08</a:t>
                    </a:r>
                    <a14:m>
                      <m:oMath xmlns:m="http://schemas.openxmlformats.org/officeDocument/2006/math">
                        <m:acc>
                          <m:accPr>
                            <m:chr m:val="̅"/>
                            <m:ctrlPr>
                              <a:rPr lang="en-GB" sz="1500" i="1">
                                <a:latin typeface="Cambria Math" panose="02040503050406030204" pitchFamily="18" charset="0"/>
                              </a:rPr>
                            </m:ctrlPr>
                          </m:accPr>
                          <m:e>
                            <m:r>
                              <a:rPr lang="en-GB" sz="1500" b="0" i="1" smtClean="0">
                                <a:latin typeface="Cambria Math" panose="02040503050406030204" pitchFamily="18" charset="0"/>
                              </a:rPr>
                              <m:t>3</m:t>
                            </m:r>
                          </m:e>
                        </m:acc>
                      </m:oMath>
                    </a14:m>
                    <a:endParaRPr kumimoji="0" lang="en-GB" altLang="en-US" sz="1800" b="0" i="0" u="none" strike="noStrike" cap="none" normalizeH="0" baseline="0" dirty="0">
                      <a:ln>
                        <a:noFill/>
                      </a:ln>
                      <a:solidFill>
                        <a:schemeClr val="tx1"/>
                      </a:solidFill>
                      <a:effectLst/>
                    </a:endParaRPr>
                  </a:p>
                </p:txBody>
              </p:sp>
            </mc:Choice>
            <mc:Fallback xmlns="">
              <p:sp>
                <p:nvSpPr>
                  <p:cNvPr id="312" name="Rectangle 21"/>
                  <p:cNvSpPr>
                    <a:spLocks noRot="1" noChangeAspect="1" noMove="1" noResize="1" noEditPoints="1" noAdjustHandles="1" noChangeArrowheads="1" noChangeShapeType="1" noTextEdit="1"/>
                  </p:cNvSpPr>
                  <p:nvPr/>
                </p:nvSpPr>
                <p:spPr bwMode="auto">
                  <a:xfrm>
                    <a:off x="813496" y="1705751"/>
                    <a:ext cx="540092" cy="231345"/>
                  </a:xfrm>
                  <a:prstGeom prst="rect">
                    <a:avLst/>
                  </a:prstGeom>
                  <a:blipFill>
                    <a:blip r:embed="rId2"/>
                    <a:stretch>
                      <a:fillRect l="-21348" t="-21053" r="-38202" b="-5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9698" name="TextBox 19697"/>
              <p:cNvSpPr txBox="1"/>
              <p:nvPr/>
            </p:nvSpPr>
            <p:spPr>
              <a:xfrm>
                <a:off x="7638309" y="663440"/>
                <a:ext cx="4500645" cy="5355890"/>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The regular decay of LD by (1-c) per </a:t>
                </a:r>
                <a:r>
                  <a:rPr lang="en-GB" dirty="0" err="1">
                    <a:latin typeface="Arial" panose="020B0604020202020204" pitchFamily="34" charset="0"/>
                    <a:cs typeface="Arial" panose="020B0604020202020204" pitchFamily="34" charset="0"/>
                  </a:rPr>
                  <a:t>ge</a:t>
                </a:r>
                <a:r>
                  <a:rPr lang="en-GB" dirty="0">
                    <a:latin typeface="Arial" panose="020B0604020202020204" pitchFamily="34" charset="0"/>
                    <a:cs typeface="Arial" panose="020B0604020202020204" pitchFamily="34" charset="0"/>
                  </a:rPr>
                  <a:t>- nation means that we can leave the decay curve unchanged, regardless of whether we read off the left or one of the two right axes (start with D=1/12 = </a:t>
                </a:r>
                <a:r>
                  <a:rPr lang="en-GB" altLang="en-US" dirty="0">
                    <a:solidFill>
                      <a:srgbClr val="000000"/>
                    </a:solidFill>
                    <a:latin typeface="Arial" panose="020B0604020202020204" pitchFamily="34" charset="0"/>
                    <a:cs typeface="Arial" panose="020B0604020202020204" pitchFamily="34" charset="0"/>
                  </a:rPr>
                  <a:t>0.08</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3</m:t>
                        </m:r>
                      </m:e>
                    </m:acc>
                  </m:oMath>
                </a14:m>
                <a:r>
                  <a:rPr lang="en-GB" dirty="0">
                    <a:latin typeface="Arial" panose="020B0604020202020204" pitchFamily="34" charset="0"/>
                    <a:cs typeface="Arial" panose="020B0604020202020204" pitchFamily="34" charset="0"/>
                  </a:rPr>
                  <a:t> or start </a:t>
                </a:r>
                <a:r>
                  <a:rPr lang="en-GB" dirty="0" err="1">
                    <a:latin typeface="Arial" panose="020B0604020202020204" pitchFamily="34" charset="0"/>
                    <a:cs typeface="Arial" panose="020B0604020202020204" pitchFamily="34" charset="0"/>
                  </a:rPr>
                  <a:t>e.g</a:t>
                </a:r>
                <a:r>
                  <a:rPr lang="en-GB" dirty="0">
                    <a:latin typeface="Arial" panose="020B0604020202020204" pitchFamily="34" charset="0"/>
                    <a:cs typeface="Arial" panose="020B0604020202020204" pitchFamily="34" charset="0"/>
                  </a:rPr>
                  <a:t> with </a:t>
                </a:r>
                <a:r>
                  <a:rPr lang="en-GB" dirty="0">
                    <a:solidFill>
                      <a:schemeClr val="tx1">
                        <a:lumMod val="50000"/>
                        <a:lumOff val="50000"/>
                      </a:schemeClr>
                    </a:solidFill>
                    <a:latin typeface="Arial" panose="020B0604020202020204" pitchFamily="34" charset="0"/>
                    <a:cs typeface="Arial" panose="020B0604020202020204" pitchFamily="34" charset="0"/>
                  </a:rPr>
                  <a:t>D=0.25</a:t>
                </a:r>
                <a:r>
                  <a:rPr lang="en-GB" dirty="0">
                    <a:latin typeface="Arial" panose="020B0604020202020204" pitchFamily="34" charset="0"/>
                    <a:cs typeface="Arial" panose="020B0604020202020204" pitchFamily="34" charset="0"/>
                  </a:rPr>
                  <a:t> - this would be start with maximum LD - or start with D=1/6).  </a:t>
                </a:r>
              </a:p>
              <a:p>
                <a:endParaRPr lang="en-GB" dirty="0">
                  <a:latin typeface="Arial" panose="020B0604020202020204" pitchFamily="34" charset="0"/>
                  <a:cs typeface="Arial" panose="020B0604020202020204" pitchFamily="34" charset="0"/>
                </a:endParaRPr>
              </a:p>
              <a:p>
                <a:r>
                  <a:rPr lang="en-GB" dirty="0">
                    <a:solidFill>
                      <a:srgbClr val="0000FF"/>
                    </a:solidFill>
                    <a:latin typeface="Arial" panose="020B0604020202020204" pitchFamily="34" charset="0"/>
                    <a:cs typeface="Arial" panose="020B0604020202020204" pitchFamily="34" charset="0"/>
                  </a:rPr>
                  <a:t>After 30 generations and c=0.5, and start with D = 1/4 or 1/6 or 1/12, we will have arrived at LD=~0</a:t>
                </a:r>
                <a:r>
                  <a:rPr lang="en-GB" dirty="0">
                    <a:latin typeface="Arial" panose="020B0604020202020204" pitchFamily="34" charset="0"/>
                    <a:cs typeface="Arial" panose="020B0604020202020204" pitchFamily="34" charset="0"/>
                  </a:rPr>
                  <a:t>.</a:t>
                </a:r>
              </a:p>
              <a:p>
                <a:r>
                  <a:rPr lang="en-GB" dirty="0">
                    <a:latin typeface="Arial" panose="020B0604020202020204" pitchFamily="34" charset="0"/>
                    <a:cs typeface="Arial" panose="020B0604020202020204" pitchFamily="34" charset="0"/>
                  </a:rPr>
                  <a:t>After 30 generations and c=0.05, we come from D=1/12 down to D=0.0179 (left Y- axis); or from </a:t>
                </a:r>
                <a:r>
                  <a:rPr lang="en-GB" dirty="0">
                    <a:solidFill>
                      <a:schemeClr val="tx1">
                        <a:lumMod val="50000"/>
                        <a:lumOff val="50000"/>
                      </a:schemeClr>
                    </a:solidFill>
                    <a:latin typeface="Arial" panose="020B0604020202020204" pitchFamily="34" charset="0"/>
                    <a:cs typeface="Arial" panose="020B0604020202020204" pitchFamily="34" charset="0"/>
                  </a:rPr>
                  <a:t>D= ¼ down to D=0.0537</a:t>
                </a:r>
                <a:r>
                  <a:rPr lang="en-GB" dirty="0">
                    <a:latin typeface="Arial" panose="020B0604020202020204" pitchFamily="34" charset="0"/>
                    <a:cs typeface="Arial" panose="020B0604020202020204" pitchFamily="34" charset="0"/>
                  </a:rPr>
                  <a:t>; or from D=1/6 down to 0.0358 (right axes).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As said above, the lower LD is, the less precise and efficient the MAS (marker assistant selection) will be. </a:t>
                </a:r>
              </a:p>
            </p:txBody>
          </p:sp>
        </mc:Choice>
        <mc:Fallback xmlns="">
          <p:sp>
            <p:nvSpPr>
              <p:cNvPr id="19698" name="TextBox 19697"/>
              <p:cNvSpPr txBox="1">
                <a:spLocks noRot="1" noChangeAspect="1" noMove="1" noResize="1" noEditPoints="1" noAdjustHandles="1" noChangeArrowheads="1" noChangeShapeType="1" noTextEdit="1"/>
              </p:cNvSpPr>
              <p:nvPr/>
            </p:nvSpPr>
            <p:spPr>
              <a:xfrm>
                <a:off x="7638309" y="663440"/>
                <a:ext cx="4500645" cy="5355890"/>
              </a:xfrm>
              <a:prstGeom prst="rect">
                <a:avLst/>
              </a:prstGeom>
              <a:blipFill>
                <a:blip r:embed="rId3"/>
                <a:stretch>
                  <a:fillRect/>
                </a:stretch>
              </a:blipFill>
              <a:ln>
                <a:noFill/>
              </a:ln>
              <a:effectLst>
                <a:outerShdw blurRad="50800" dist="38100" dir="2700000" algn="tl" rotWithShape="0">
                  <a:prstClr val="black">
                    <a:alpha val="40000"/>
                  </a:prstClr>
                </a:outerShdw>
              </a:effectLst>
            </p:spPr>
            <p:txBody>
              <a:bodyPr/>
              <a:lstStyle/>
              <a:p>
                <a:r>
                  <a:rPr lang="en-GB">
                    <a:noFill/>
                  </a:rPr>
                  <a:t> </a:t>
                </a:r>
              </a:p>
            </p:txBody>
          </p:sp>
        </mc:Fallback>
      </mc:AlternateContent>
      <p:sp>
        <p:nvSpPr>
          <p:cNvPr id="19699" name="TextBox 19698"/>
          <p:cNvSpPr txBox="1"/>
          <p:nvPr/>
        </p:nvSpPr>
        <p:spPr>
          <a:xfrm>
            <a:off x="42863" y="6112516"/>
            <a:ext cx="12105594" cy="65314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Show your ambition and draw a line yourself, based on the decay of the LD, and your line and shows then</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the </a:t>
            </a:r>
            <a:r>
              <a:rPr lang="en-GB" dirty="0">
                <a:solidFill>
                  <a:srgbClr val="0000FF"/>
                </a:solidFill>
                <a:latin typeface="Arial" panose="020B0604020202020204" pitchFamily="34" charset="0"/>
                <a:cs typeface="Arial" panose="020B0604020202020204" pitchFamily="34" charset="0"/>
              </a:rPr>
              <a:t>loss of efficiency of the MAS</a:t>
            </a:r>
            <a:r>
              <a:rPr lang="en-GB" dirty="0">
                <a:latin typeface="Arial" panose="020B0604020202020204" pitchFamily="34" charset="0"/>
                <a:cs typeface="Arial" panose="020B0604020202020204" pitchFamily="34" charset="0"/>
              </a:rPr>
              <a:t> (e.g. expressed as share Q2Q2 after selection on M2M2).</a:t>
            </a:r>
          </a:p>
        </p:txBody>
      </p:sp>
      <p:sp>
        <p:nvSpPr>
          <p:cNvPr id="318" name="Textfeld 5"/>
          <p:cNvSpPr txBox="1"/>
          <p:nvPr/>
        </p:nvSpPr>
        <p:spPr>
          <a:xfrm>
            <a:off x="11140069" y="6331896"/>
            <a:ext cx="96948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17</a:t>
            </a:fld>
            <a:endParaRPr lang="en-GB" sz="2400" dirty="0">
              <a:latin typeface="Arial" panose="020B0604020202020204" pitchFamily="34" charset="0"/>
              <a:cs typeface="Arial" panose="020B0604020202020204" pitchFamily="34" charset="0"/>
            </a:endParaRPr>
          </a:p>
        </p:txBody>
      </p:sp>
      <p:grpSp>
        <p:nvGrpSpPr>
          <p:cNvPr id="206" name="Group 205"/>
          <p:cNvGrpSpPr/>
          <p:nvPr/>
        </p:nvGrpSpPr>
        <p:grpSpPr>
          <a:xfrm>
            <a:off x="6909088" y="1132201"/>
            <a:ext cx="505185" cy="4369257"/>
            <a:chOff x="1037152" y="600075"/>
            <a:chExt cx="505185" cy="4369257"/>
          </a:xfrm>
          <a:effectLst>
            <a:outerShdw blurRad="50800" dist="38100" dir="2700000" algn="tl" rotWithShape="0">
              <a:prstClr val="black">
                <a:alpha val="40000"/>
              </a:prstClr>
            </a:outerShdw>
          </a:effectLst>
        </p:grpSpPr>
        <p:grpSp>
          <p:nvGrpSpPr>
            <p:cNvPr id="207" name="Group 206"/>
            <p:cNvGrpSpPr/>
            <p:nvPr/>
          </p:nvGrpSpPr>
          <p:grpSpPr>
            <a:xfrm>
              <a:off x="1167234" y="738000"/>
              <a:ext cx="375103" cy="4231332"/>
              <a:chOff x="1167234" y="761851"/>
              <a:chExt cx="375103" cy="4231332"/>
            </a:xfrm>
          </p:grpSpPr>
          <p:sp>
            <p:nvSpPr>
              <p:cNvPr id="221" name="Rectangle 9"/>
              <p:cNvSpPr>
                <a:spLocks noChangeArrowheads="1"/>
              </p:cNvSpPr>
              <p:nvPr/>
            </p:nvSpPr>
            <p:spPr bwMode="auto">
              <a:xfrm>
                <a:off x="1167234" y="4762351"/>
                <a:ext cx="3751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rgbClr val="000000"/>
                    </a:solidFill>
                    <a:effectLst>
                      <a:outerShdw blurRad="38100" dist="38100" dir="2700000" algn="tl">
                        <a:srgbClr val="000000">
                          <a:alpha val="43137"/>
                        </a:srgbClr>
                      </a:outerShdw>
                    </a:effectLst>
                    <a:latin typeface="Arial" panose="020B0604020202020204" pitchFamily="34" charset="0"/>
                  </a:rPr>
                  <a:t>0.00</a:t>
                </a:r>
                <a:endParaRPr kumimoji="0" lang="en-GB" alt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
            <p:nvSpPr>
              <p:cNvPr id="222" name="Rectangle 12"/>
              <p:cNvSpPr>
                <a:spLocks noChangeArrowheads="1"/>
              </p:cNvSpPr>
              <p:nvPr/>
            </p:nvSpPr>
            <p:spPr bwMode="auto">
              <a:xfrm>
                <a:off x="1167234" y="3762226"/>
                <a:ext cx="3751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rgbClr val="000000"/>
                    </a:solidFill>
                    <a:effectLst>
                      <a:outerShdw blurRad="38100" dist="38100" dir="2700000" algn="tl">
                        <a:srgbClr val="000000">
                          <a:alpha val="43137"/>
                        </a:srgbClr>
                      </a:outerShdw>
                    </a:effectLst>
                    <a:latin typeface="Arial" panose="020B0604020202020204" pitchFamily="34" charset="0"/>
                  </a:rPr>
                  <a:t>0.04</a:t>
                </a:r>
                <a:endParaRPr kumimoji="0" lang="en-GB" alt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
            <p:nvSpPr>
              <p:cNvPr id="223" name="Rectangle 15"/>
              <p:cNvSpPr>
                <a:spLocks noChangeArrowheads="1"/>
              </p:cNvSpPr>
              <p:nvPr/>
            </p:nvSpPr>
            <p:spPr bwMode="auto">
              <a:xfrm>
                <a:off x="1167234" y="2762101"/>
                <a:ext cx="3751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rgbClr val="000000"/>
                    </a:solidFill>
                    <a:effectLst>
                      <a:outerShdw blurRad="38100" dist="38100" dir="2700000" algn="tl">
                        <a:srgbClr val="000000">
                          <a:alpha val="43137"/>
                        </a:srgbClr>
                      </a:outerShdw>
                    </a:effectLst>
                    <a:latin typeface="Arial" panose="020B0604020202020204" pitchFamily="34" charset="0"/>
                  </a:rPr>
                  <a:t>0.08</a:t>
                </a:r>
                <a:endParaRPr kumimoji="0" lang="en-GB" alt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
            <p:nvSpPr>
              <p:cNvPr id="224" name="Rectangle 18"/>
              <p:cNvSpPr>
                <a:spLocks noChangeArrowheads="1"/>
              </p:cNvSpPr>
              <p:nvPr/>
            </p:nvSpPr>
            <p:spPr bwMode="auto">
              <a:xfrm>
                <a:off x="1167234" y="1760388"/>
                <a:ext cx="3751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rgbClr val="000000"/>
                    </a:solidFill>
                    <a:effectLst>
                      <a:outerShdw blurRad="38100" dist="38100" dir="2700000" algn="tl">
                        <a:srgbClr val="000000">
                          <a:alpha val="43137"/>
                        </a:srgbClr>
                      </a:outerShdw>
                    </a:effectLst>
                    <a:latin typeface="Arial" panose="020B0604020202020204" pitchFamily="34" charset="0"/>
                  </a:rPr>
                  <a:t>0.12</a:t>
                </a:r>
                <a:endParaRPr kumimoji="0" lang="en-GB" alt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
            <p:nvSpPr>
              <p:cNvPr id="225" name="Rectangle 21"/>
              <p:cNvSpPr>
                <a:spLocks noChangeArrowheads="1"/>
              </p:cNvSpPr>
              <p:nvPr/>
            </p:nvSpPr>
            <p:spPr bwMode="auto">
              <a:xfrm>
                <a:off x="1167234" y="761851"/>
                <a:ext cx="3751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500" b="0" i="0" u="none" strike="noStrike" cap="none" normalizeH="0" baseline="0" dirty="0">
                    <a:ln>
                      <a:noFill/>
                    </a:ln>
                    <a:solidFill>
                      <a:srgbClr val="000000"/>
                    </a:solidFill>
                    <a:effectLst>
                      <a:outerShdw blurRad="38100" dist="38100" dir="2700000" algn="tl">
                        <a:srgbClr val="000000">
                          <a:alpha val="43137"/>
                        </a:srgbClr>
                      </a:outerShdw>
                    </a:effectLst>
                    <a:latin typeface="Arial" panose="020B0604020202020204" pitchFamily="34" charset="0"/>
                  </a:rPr>
                  <a:t>0.16</a:t>
                </a:r>
                <a:endParaRPr kumimoji="0" lang="en-GB" alt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grpSp>
        <p:grpSp>
          <p:nvGrpSpPr>
            <p:cNvPr id="208" name="Group 207"/>
            <p:cNvGrpSpPr/>
            <p:nvPr/>
          </p:nvGrpSpPr>
          <p:grpSpPr>
            <a:xfrm flipH="1">
              <a:off x="1037152" y="600075"/>
              <a:ext cx="85056" cy="4333875"/>
              <a:chOff x="857250" y="600075"/>
              <a:chExt cx="84138" cy="4333875"/>
            </a:xfrm>
          </p:grpSpPr>
          <p:sp>
            <p:nvSpPr>
              <p:cNvPr id="209" name="Line 6"/>
              <p:cNvSpPr>
                <a:spLocks noChangeShapeType="1"/>
              </p:cNvSpPr>
              <p:nvPr/>
            </p:nvSpPr>
            <p:spPr bwMode="auto">
              <a:xfrm flipV="1">
                <a:off x="941388" y="682625"/>
                <a:ext cx="0" cy="4168775"/>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effectLst>
                    <a:outerShdw blurRad="38100" dist="38100" dir="2700000" algn="tl">
                      <a:srgbClr val="000000">
                        <a:alpha val="43137"/>
                      </a:srgbClr>
                    </a:outerShdw>
                  </a:effectLst>
                </a:endParaRPr>
              </a:p>
            </p:txBody>
          </p:sp>
          <p:sp>
            <p:nvSpPr>
              <p:cNvPr id="210" name="Line 8"/>
              <p:cNvSpPr>
                <a:spLocks noChangeShapeType="1"/>
              </p:cNvSpPr>
              <p:nvPr/>
            </p:nvSpPr>
            <p:spPr bwMode="auto">
              <a:xfrm flipH="1">
                <a:off x="857250" y="4851400"/>
                <a:ext cx="84138"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effectLst>
                    <a:outerShdw blurRad="38100" dist="38100" dir="2700000" algn="tl">
                      <a:srgbClr val="000000">
                        <a:alpha val="43137"/>
                      </a:srgbClr>
                    </a:outerShdw>
                  </a:effectLst>
                </a:endParaRPr>
              </a:p>
            </p:txBody>
          </p:sp>
          <p:sp>
            <p:nvSpPr>
              <p:cNvPr id="211" name="Line 10"/>
              <p:cNvSpPr>
                <a:spLocks noChangeShapeType="1"/>
              </p:cNvSpPr>
              <p:nvPr/>
            </p:nvSpPr>
            <p:spPr bwMode="auto">
              <a:xfrm flipH="1">
                <a:off x="898525" y="4351338"/>
                <a:ext cx="42863"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effectLst>
                    <a:outerShdw blurRad="38100" dist="38100" dir="2700000" algn="tl">
                      <a:srgbClr val="000000">
                        <a:alpha val="43137"/>
                      </a:srgbClr>
                    </a:outerShdw>
                  </a:effectLst>
                </a:endParaRPr>
              </a:p>
            </p:txBody>
          </p:sp>
          <p:sp>
            <p:nvSpPr>
              <p:cNvPr id="212" name="Line 11"/>
              <p:cNvSpPr>
                <a:spLocks noChangeShapeType="1"/>
              </p:cNvSpPr>
              <p:nvPr/>
            </p:nvSpPr>
            <p:spPr bwMode="auto">
              <a:xfrm flipH="1">
                <a:off x="857250" y="3851275"/>
                <a:ext cx="84138"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effectLst>
                    <a:outerShdw blurRad="38100" dist="38100" dir="2700000" algn="tl">
                      <a:srgbClr val="000000">
                        <a:alpha val="43137"/>
                      </a:srgbClr>
                    </a:outerShdw>
                  </a:effectLst>
                </a:endParaRPr>
              </a:p>
            </p:txBody>
          </p:sp>
          <p:sp>
            <p:nvSpPr>
              <p:cNvPr id="213" name="Line 13"/>
              <p:cNvSpPr>
                <a:spLocks noChangeShapeType="1"/>
              </p:cNvSpPr>
              <p:nvPr/>
            </p:nvSpPr>
            <p:spPr bwMode="auto">
              <a:xfrm flipH="1">
                <a:off x="898525" y="3351213"/>
                <a:ext cx="42863"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effectLst>
                    <a:outerShdw blurRad="38100" dist="38100" dir="2700000" algn="tl">
                      <a:srgbClr val="000000">
                        <a:alpha val="43137"/>
                      </a:srgbClr>
                    </a:outerShdw>
                  </a:effectLst>
                </a:endParaRPr>
              </a:p>
            </p:txBody>
          </p:sp>
          <p:sp>
            <p:nvSpPr>
              <p:cNvPr id="214" name="Line 14"/>
              <p:cNvSpPr>
                <a:spLocks noChangeShapeType="1"/>
              </p:cNvSpPr>
              <p:nvPr/>
            </p:nvSpPr>
            <p:spPr bwMode="auto">
              <a:xfrm flipH="1">
                <a:off x="857250" y="2851150"/>
                <a:ext cx="84138"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effectLst>
                    <a:outerShdw blurRad="38100" dist="38100" dir="2700000" algn="tl">
                      <a:srgbClr val="000000">
                        <a:alpha val="43137"/>
                      </a:srgbClr>
                    </a:outerShdw>
                  </a:effectLst>
                </a:endParaRPr>
              </a:p>
            </p:txBody>
          </p:sp>
          <p:sp>
            <p:nvSpPr>
              <p:cNvPr id="215" name="Line 16"/>
              <p:cNvSpPr>
                <a:spLocks noChangeShapeType="1"/>
              </p:cNvSpPr>
              <p:nvPr/>
            </p:nvSpPr>
            <p:spPr bwMode="auto">
              <a:xfrm flipH="1">
                <a:off x="898525" y="2349500"/>
                <a:ext cx="42863"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effectLst>
                    <a:outerShdw blurRad="38100" dist="38100" dir="2700000" algn="tl">
                      <a:srgbClr val="000000">
                        <a:alpha val="43137"/>
                      </a:srgbClr>
                    </a:outerShdw>
                  </a:effectLst>
                </a:endParaRPr>
              </a:p>
            </p:txBody>
          </p:sp>
          <p:sp>
            <p:nvSpPr>
              <p:cNvPr id="216" name="Line 17"/>
              <p:cNvSpPr>
                <a:spLocks noChangeShapeType="1"/>
              </p:cNvSpPr>
              <p:nvPr/>
            </p:nvSpPr>
            <p:spPr bwMode="auto">
              <a:xfrm flipH="1">
                <a:off x="857250" y="1849438"/>
                <a:ext cx="84138"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effectLst>
                    <a:outerShdw blurRad="38100" dist="38100" dir="2700000" algn="tl">
                      <a:srgbClr val="000000">
                        <a:alpha val="43137"/>
                      </a:srgbClr>
                    </a:outerShdw>
                  </a:effectLst>
                </a:endParaRPr>
              </a:p>
            </p:txBody>
          </p:sp>
          <p:sp>
            <p:nvSpPr>
              <p:cNvPr id="217" name="Line 19"/>
              <p:cNvSpPr>
                <a:spLocks noChangeShapeType="1"/>
              </p:cNvSpPr>
              <p:nvPr/>
            </p:nvSpPr>
            <p:spPr bwMode="auto">
              <a:xfrm flipH="1">
                <a:off x="898525" y="1350963"/>
                <a:ext cx="42863"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effectLst>
                    <a:outerShdw blurRad="38100" dist="38100" dir="2700000" algn="tl">
                      <a:srgbClr val="000000">
                        <a:alpha val="43137"/>
                      </a:srgbClr>
                    </a:outerShdw>
                  </a:effectLst>
                </a:endParaRPr>
              </a:p>
            </p:txBody>
          </p:sp>
          <p:sp>
            <p:nvSpPr>
              <p:cNvPr id="218" name="Line 20"/>
              <p:cNvSpPr>
                <a:spLocks noChangeShapeType="1"/>
              </p:cNvSpPr>
              <p:nvPr/>
            </p:nvSpPr>
            <p:spPr bwMode="auto">
              <a:xfrm flipH="1">
                <a:off x="857250" y="849313"/>
                <a:ext cx="84138" cy="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effectLst>
                    <a:outerShdw blurRad="38100" dist="38100" dir="2700000" algn="tl">
                      <a:srgbClr val="000000">
                        <a:alpha val="43137"/>
                      </a:srgbClr>
                    </a:outerShdw>
                  </a:effectLst>
                </a:endParaRPr>
              </a:p>
            </p:txBody>
          </p:sp>
          <p:sp>
            <p:nvSpPr>
              <p:cNvPr id="219" name="Line 41"/>
              <p:cNvSpPr>
                <a:spLocks noChangeShapeType="1"/>
              </p:cNvSpPr>
              <p:nvPr/>
            </p:nvSpPr>
            <p:spPr bwMode="auto">
              <a:xfrm>
                <a:off x="941388" y="4851400"/>
                <a:ext cx="0" cy="8255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effectLst>
                    <a:outerShdw blurRad="38100" dist="38100" dir="2700000" algn="tl">
                      <a:srgbClr val="000000">
                        <a:alpha val="43137"/>
                      </a:srgbClr>
                    </a:outerShdw>
                  </a:effectLst>
                </a:endParaRPr>
              </a:p>
            </p:txBody>
          </p:sp>
          <p:sp>
            <p:nvSpPr>
              <p:cNvPr id="220" name="Line 42"/>
              <p:cNvSpPr>
                <a:spLocks noChangeShapeType="1"/>
              </p:cNvSpPr>
              <p:nvPr/>
            </p:nvSpPr>
            <p:spPr bwMode="auto">
              <a:xfrm flipV="1">
                <a:off x="941388" y="600075"/>
                <a:ext cx="0" cy="82550"/>
              </a:xfrm>
              <a:prstGeom prst="line">
                <a:avLst/>
              </a:prstGeom>
              <a:noFill/>
              <a:ln w="269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effectLst>
                    <a:outerShdw blurRad="38100" dist="38100" dir="2700000" algn="tl">
                      <a:srgbClr val="000000">
                        <a:alpha val="43137"/>
                      </a:srgbClr>
                    </a:outerShdw>
                  </a:effectLst>
                </a:endParaRPr>
              </a:p>
            </p:txBody>
          </p:sp>
        </p:grpSp>
      </p:grpSp>
      <mc:AlternateContent xmlns:mc="http://schemas.openxmlformats.org/markup-compatibility/2006" xmlns:a14="http://schemas.microsoft.com/office/drawing/2010/main">
        <mc:Choice Requires="a14">
          <p:sp>
            <p:nvSpPr>
              <p:cNvPr id="226" name="Rectangle 21"/>
              <p:cNvSpPr>
                <a:spLocks noChangeArrowheads="1"/>
              </p:cNvSpPr>
              <p:nvPr/>
            </p:nvSpPr>
            <p:spPr bwMode="auto">
              <a:xfrm>
                <a:off x="7027859" y="1093888"/>
                <a:ext cx="540092" cy="23134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altLang="en-US" sz="1500" dirty="0">
                    <a:solidFill>
                      <a:srgbClr val="000000"/>
                    </a:solidFill>
                    <a:effectLst>
                      <a:outerShdw blurRad="38100" dist="38100" dir="2700000" algn="tl">
                        <a:srgbClr val="000000">
                          <a:alpha val="43137"/>
                        </a:srgbClr>
                      </a:outerShdw>
                    </a:effectLst>
                  </a:rPr>
                  <a:t>0.1</a:t>
                </a:r>
                <a14:m>
                  <m:oMath xmlns:m="http://schemas.openxmlformats.org/officeDocument/2006/math">
                    <m:acc>
                      <m:accPr>
                        <m:chr m:val="̅"/>
                        <m:ctrlPr>
                          <a:rPr lang="en-GB" sz="1500" i="1">
                            <a:solidFill>
                              <a:srgbClr val="000000"/>
                            </a:solidFill>
                            <a:effectLst>
                              <a:outerShdw blurRad="38100" dist="38100" dir="2700000" algn="tl">
                                <a:srgbClr val="000000">
                                  <a:alpha val="43137"/>
                                </a:srgbClr>
                              </a:outerShdw>
                            </a:effectLst>
                            <a:latin typeface="Cambria Math" panose="02040503050406030204" pitchFamily="18" charset="0"/>
                          </a:rPr>
                        </m:ctrlPr>
                      </m:accPr>
                      <m:e>
                        <m:r>
                          <a:rPr lang="en-GB" sz="1500">
                            <a:solidFill>
                              <a:srgbClr val="000000"/>
                            </a:solidFill>
                            <a:effectLst>
                              <a:outerShdw blurRad="38100" dist="38100" dir="2700000" algn="tl">
                                <a:srgbClr val="000000">
                                  <a:alpha val="43137"/>
                                </a:srgbClr>
                              </a:outerShdw>
                            </a:effectLst>
                            <a:latin typeface="Cambria Math" panose="02040503050406030204" pitchFamily="18" charset="0"/>
                          </a:rPr>
                          <m:t>6</m:t>
                        </m:r>
                      </m:e>
                    </m:acc>
                  </m:oMath>
                </a14:m>
                <a:endParaRPr lang="en-GB" altLang="en-US" sz="1500" dirty="0">
                  <a:solidFill>
                    <a:srgbClr val="000000"/>
                  </a:solidFill>
                  <a:effectLst>
                    <a:outerShdw blurRad="38100" dist="38100" dir="2700000" algn="tl">
                      <a:srgbClr val="000000">
                        <a:alpha val="43137"/>
                      </a:srgbClr>
                    </a:outerShdw>
                  </a:effectLst>
                </a:endParaRPr>
              </a:p>
            </p:txBody>
          </p:sp>
        </mc:Choice>
        <mc:Fallback xmlns="">
          <p:sp>
            <p:nvSpPr>
              <p:cNvPr id="226" name="Rectangle 21"/>
              <p:cNvSpPr>
                <a:spLocks noRot="1" noChangeAspect="1" noMove="1" noResize="1" noEditPoints="1" noAdjustHandles="1" noChangeArrowheads="1" noChangeShapeType="1" noTextEdit="1"/>
              </p:cNvSpPr>
              <p:nvPr/>
            </p:nvSpPr>
            <p:spPr bwMode="auto">
              <a:xfrm>
                <a:off x="7027859" y="1093888"/>
                <a:ext cx="540092" cy="231345"/>
              </a:xfrm>
              <a:prstGeom prst="rect">
                <a:avLst/>
              </a:prstGeom>
              <a:blipFill>
                <a:blip r:embed="rId4"/>
                <a:stretch>
                  <a:fillRect l="-22727" t="-23684" r="-23864" b="-6052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227" name="Oval 211"/>
          <p:cNvSpPr>
            <a:spLocks noChangeArrowheads="1"/>
          </p:cNvSpPr>
          <p:nvPr/>
        </p:nvSpPr>
        <p:spPr bwMode="auto">
          <a:xfrm>
            <a:off x="6860663" y="1183264"/>
            <a:ext cx="96838" cy="95455"/>
          </a:xfrm>
          <a:prstGeom prst="ellipse">
            <a:avLst/>
          </a:prstGeom>
          <a:solidFill>
            <a:schemeClr val="tx1">
              <a:lumMod val="50000"/>
              <a:lumOff val="50000"/>
            </a:schemeClr>
          </a:solidFill>
          <a:ln w="26988">
            <a:solidFill>
              <a:schemeClr val="tx1"/>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dirty="0">
              <a:solidFill>
                <a:schemeClr val="tx1">
                  <a:lumMod val="50000"/>
                  <a:lumOff val="50000"/>
                </a:schemeClr>
              </a:solidFill>
            </a:endParaRPr>
          </a:p>
        </p:txBody>
      </p:sp>
      <p:sp>
        <p:nvSpPr>
          <p:cNvPr id="228" name="Right Triangle 227"/>
          <p:cNvSpPr/>
          <p:nvPr/>
        </p:nvSpPr>
        <p:spPr>
          <a:xfrm>
            <a:off x="2405" y="6582066"/>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04859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118" name="Group 63117"/>
          <p:cNvGrpSpPr/>
          <p:nvPr/>
        </p:nvGrpSpPr>
        <p:grpSpPr>
          <a:xfrm>
            <a:off x="69849" y="999990"/>
            <a:ext cx="7083191" cy="5684595"/>
            <a:chOff x="69849" y="1058542"/>
            <a:chExt cx="7083191" cy="5684595"/>
          </a:xfrm>
        </p:grpSpPr>
        <p:sp>
          <p:nvSpPr>
            <p:cNvPr id="63117" name="Rectangle 63116"/>
            <p:cNvSpPr/>
            <p:nvPr/>
          </p:nvSpPr>
          <p:spPr>
            <a:xfrm>
              <a:off x="69849" y="1058542"/>
              <a:ext cx="7083191" cy="568459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3116" name="Group 63115"/>
            <p:cNvGrpSpPr/>
            <p:nvPr/>
          </p:nvGrpSpPr>
          <p:grpSpPr>
            <a:xfrm>
              <a:off x="98931" y="1292023"/>
              <a:ext cx="6968042" cy="5413663"/>
              <a:chOff x="91931" y="1066801"/>
              <a:chExt cx="6968042" cy="5413663"/>
            </a:xfrm>
          </p:grpSpPr>
          <p:sp>
            <p:nvSpPr>
              <p:cNvPr id="62816" name="Text Box 352"/>
              <p:cNvSpPr txBox="1">
                <a:spLocks noChangeArrowheads="1"/>
              </p:cNvSpPr>
              <p:nvPr/>
            </p:nvSpPr>
            <p:spPr bwMode="auto">
              <a:xfrm>
                <a:off x="4092162" y="3806782"/>
                <a:ext cx="2663825" cy="15557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de-DE" sz="4800" dirty="0">
                    <a:latin typeface="Monotype Corsiva" pitchFamily="66" charset="0"/>
                  </a:rPr>
                  <a:t>D</a:t>
                </a:r>
                <a:r>
                  <a:rPr lang="en-GB" altLang="de-DE" sz="2000" dirty="0"/>
                  <a:t>(t)</a:t>
                </a:r>
                <a:r>
                  <a:rPr lang="en-GB" altLang="de-DE" sz="4800" dirty="0">
                    <a:latin typeface="Monotype Corsiva" pitchFamily="66" charset="0"/>
                  </a:rPr>
                  <a:t> </a:t>
                </a:r>
                <a:r>
                  <a:rPr lang="en-GB" altLang="de-DE" sz="2000" dirty="0"/>
                  <a:t>= (1-c)</a:t>
                </a:r>
                <a:r>
                  <a:rPr lang="en-GB" altLang="de-DE" sz="4800" dirty="0">
                    <a:latin typeface="Monotype Corsiva" pitchFamily="66" charset="0"/>
                  </a:rPr>
                  <a:t>D</a:t>
                </a:r>
                <a:r>
                  <a:rPr lang="en-GB" altLang="de-DE" dirty="0"/>
                  <a:t>(t-1)</a:t>
                </a:r>
                <a:br>
                  <a:rPr lang="en-GB" altLang="de-DE" dirty="0"/>
                </a:br>
                <a:r>
                  <a:rPr lang="en-GB" altLang="de-DE" sz="4800" dirty="0">
                    <a:latin typeface="Monotype Corsiva" pitchFamily="66" charset="0"/>
                  </a:rPr>
                  <a:t>D</a:t>
                </a:r>
                <a:r>
                  <a:rPr lang="en-GB" altLang="de-DE" dirty="0"/>
                  <a:t>(t) = (1-c)</a:t>
                </a:r>
                <a:r>
                  <a:rPr lang="en-GB" altLang="de-DE" sz="2800" baseline="40000" dirty="0" err="1"/>
                  <a:t>t</a:t>
                </a:r>
                <a:r>
                  <a:rPr lang="en-GB" altLang="de-DE" sz="4800" dirty="0" err="1">
                    <a:latin typeface="Monotype Corsiva" pitchFamily="66" charset="0"/>
                  </a:rPr>
                  <a:t>D</a:t>
                </a:r>
                <a:r>
                  <a:rPr lang="en-GB" altLang="de-DE" dirty="0"/>
                  <a:t>(t=0)</a:t>
                </a:r>
              </a:p>
            </p:txBody>
          </p:sp>
          <p:sp>
            <p:nvSpPr>
              <p:cNvPr id="62819" name="AutoShape 355"/>
              <p:cNvSpPr>
                <a:spLocks noChangeArrowheads="1"/>
              </p:cNvSpPr>
              <p:nvPr/>
            </p:nvSpPr>
            <p:spPr bwMode="auto">
              <a:xfrm>
                <a:off x="4019930" y="3881052"/>
                <a:ext cx="2693987" cy="1395412"/>
              </a:xfrm>
              <a:prstGeom prst="roundRect">
                <a:avLst>
                  <a:gd name="adj" fmla="val 16667"/>
                </a:avLst>
              </a:prstGeom>
              <a:noFill/>
              <a:ln w="19050">
                <a:solidFill>
                  <a:srgbClr val="0000FF"/>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GB" dirty="0"/>
              </a:p>
            </p:txBody>
          </p:sp>
          <p:sp>
            <p:nvSpPr>
              <p:cNvPr id="8" name="Rechteck 7"/>
              <p:cNvSpPr/>
              <p:nvPr/>
            </p:nvSpPr>
            <p:spPr>
              <a:xfrm>
                <a:off x="423809" y="1298601"/>
                <a:ext cx="465192" cy="523220"/>
              </a:xfrm>
              <a:prstGeom prst="rect">
                <a:avLst/>
              </a:prstGeom>
            </p:spPr>
            <p:txBody>
              <a:bodyPr wrap="none">
                <a:spAutoFit/>
              </a:bodyPr>
              <a:lstStyle/>
              <a:p>
                <a:r>
                  <a:rPr lang="en-GB" altLang="de-DE" sz="2800" b="1" dirty="0">
                    <a:latin typeface="Monotype Corsiva" pitchFamily="66" charset="0"/>
                  </a:rPr>
                  <a:t>D</a:t>
                </a:r>
                <a:r>
                  <a:rPr lang="en-GB" altLang="de-DE" sz="1000" dirty="0">
                    <a:latin typeface="Monotype Corsiva" pitchFamily="66" charset="0"/>
                  </a:rPr>
                  <a:t> </a:t>
                </a:r>
                <a:endParaRPr lang="en-GB" dirty="0"/>
              </a:p>
            </p:txBody>
          </p:sp>
          <p:sp>
            <p:nvSpPr>
              <p:cNvPr id="62911" name="Line 6"/>
              <p:cNvSpPr>
                <a:spLocks noChangeShapeType="1"/>
              </p:cNvSpPr>
              <p:nvPr/>
            </p:nvSpPr>
            <p:spPr bwMode="auto">
              <a:xfrm flipV="1">
                <a:off x="995363" y="1174751"/>
                <a:ext cx="0" cy="4678363"/>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12" name="Line 7"/>
              <p:cNvSpPr>
                <a:spLocks noChangeShapeType="1"/>
              </p:cNvSpPr>
              <p:nvPr/>
            </p:nvSpPr>
            <p:spPr bwMode="auto">
              <a:xfrm flipV="1">
                <a:off x="6919913" y="1174751"/>
                <a:ext cx="0" cy="4678363"/>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13" name="Line 8"/>
              <p:cNvSpPr>
                <a:spLocks noChangeShapeType="1"/>
              </p:cNvSpPr>
              <p:nvPr/>
            </p:nvSpPr>
            <p:spPr bwMode="auto">
              <a:xfrm flipH="1">
                <a:off x="901700" y="5853113"/>
                <a:ext cx="93663"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14" name="Line 9"/>
              <p:cNvSpPr>
                <a:spLocks noChangeShapeType="1"/>
              </p:cNvSpPr>
              <p:nvPr/>
            </p:nvSpPr>
            <p:spPr bwMode="auto">
              <a:xfrm>
                <a:off x="6919913" y="5853113"/>
                <a:ext cx="93663"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15" name="Rectangle 10"/>
              <p:cNvSpPr>
                <a:spLocks noChangeArrowheads="1"/>
              </p:cNvSpPr>
              <p:nvPr/>
            </p:nvSpPr>
            <p:spPr bwMode="auto">
              <a:xfrm>
                <a:off x="366713" y="5743576"/>
                <a:ext cx="4263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0.00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2916" name="Line 11"/>
              <p:cNvSpPr>
                <a:spLocks noChangeShapeType="1"/>
              </p:cNvSpPr>
              <p:nvPr/>
            </p:nvSpPr>
            <p:spPr bwMode="auto">
              <a:xfrm flipH="1">
                <a:off x="947738" y="5665788"/>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18" name="Line 13"/>
              <p:cNvSpPr>
                <a:spLocks noChangeShapeType="1"/>
              </p:cNvSpPr>
              <p:nvPr/>
            </p:nvSpPr>
            <p:spPr bwMode="auto">
              <a:xfrm flipH="1">
                <a:off x="947738" y="5478463"/>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20" name="Line 15"/>
              <p:cNvSpPr>
                <a:spLocks noChangeShapeType="1"/>
              </p:cNvSpPr>
              <p:nvPr/>
            </p:nvSpPr>
            <p:spPr bwMode="auto">
              <a:xfrm flipH="1">
                <a:off x="947738" y="5292726"/>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22" name="Line 17"/>
              <p:cNvSpPr>
                <a:spLocks noChangeShapeType="1"/>
              </p:cNvSpPr>
              <p:nvPr/>
            </p:nvSpPr>
            <p:spPr bwMode="auto">
              <a:xfrm flipH="1">
                <a:off x="947738" y="5105401"/>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24" name="Line 19"/>
              <p:cNvSpPr>
                <a:spLocks noChangeShapeType="1"/>
              </p:cNvSpPr>
              <p:nvPr/>
            </p:nvSpPr>
            <p:spPr bwMode="auto">
              <a:xfrm flipH="1">
                <a:off x="901700" y="4916488"/>
                <a:ext cx="93663"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26" name="Rectangle 21"/>
              <p:cNvSpPr>
                <a:spLocks noChangeArrowheads="1"/>
              </p:cNvSpPr>
              <p:nvPr/>
            </p:nvSpPr>
            <p:spPr bwMode="auto">
              <a:xfrm>
                <a:off x="366713" y="4808538"/>
                <a:ext cx="4263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0.05</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2927" name="Line 22"/>
              <p:cNvSpPr>
                <a:spLocks noChangeShapeType="1"/>
              </p:cNvSpPr>
              <p:nvPr/>
            </p:nvSpPr>
            <p:spPr bwMode="auto">
              <a:xfrm flipH="1">
                <a:off x="947738" y="4730751"/>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29" name="Line 24"/>
              <p:cNvSpPr>
                <a:spLocks noChangeShapeType="1"/>
              </p:cNvSpPr>
              <p:nvPr/>
            </p:nvSpPr>
            <p:spPr bwMode="auto">
              <a:xfrm flipH="1">
                <a:off x="947738" y="4543426"/>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31" name="Line 26"/>
              <p:cNvSpPr>
                <a:spLocks noChangeShapeType="1"/>
              </p:cNvSpPr>
              <p:nvPr/>
            </p:nvSpPr>
            <p:spPr bwMode="auto">
              <a:xfrm flipH="1">
                <a:off x="947738" y="4356101"/>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33" name="Line 28"/>
              <p:cNvSpPr>
                <a:spLocks noChangeShapeType="1"/>
              </p:cNvSpPr>
              <p:nvPr/>
            </p:nvSpPr>
            <p:spPr bwMode="auto">
              <a:xfrm flipH="1">
                <a:off x="947738" y="4168776"/>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35" name="Line 30"/>
              <p:cNvSpPr>
                <a:spLocks noChangeShapeType="1"/>
              </p:cNvSpPr>
              <p:nvPr/>
            </p:nvSpPr>
            <p:spPr bwMode="auto">
              <a:xfrm flipH="1">
                <a:off x="901700" y="3981451"/>
                <a:ext cx="93663"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37" name="Rectangle 32"/>
              <p:cNvSpPr>
                <a:spLocks noChangeArrowheads="1"/>
              </p:cNvSpPr>
              <p:nvPr/>
            </p:nvSpPr>
            <p:spPr bwMode="auto">
              <a:xfrm>
                <a:off x="366713" y="3873501"/>
                <a:ext cx="4263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0.10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2938" name="Line 33"/>
              <p:cNvSpPr>
                <a:spLocks noChangeShapeType="1"/>
              </p:cNvSpPr>
              <p:nvPr/>
            </p:nvSpPr>
            <p:spPr bwMode="auto">
              <a:xfrm flipH="1">
                <a:off x="947738" y="3795713"/>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40" name="Line 35"/>
              <p:cNvSpPr>
                <a:spLocks noChangeShapeType="1"/>
              </p:cNvSpPr>
              <p:nvPr/>
            </p:nvSpPr>
            <p:spPr bwMode="auto">
              <a:xfrm flipH="1">
                <a:off x="947738" y="3608388"/>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42" name="Line 37"/>
              <p:cNvSpPr>
                <a:spLocks noChangeShapeType="1"/>
              </p:cNvSpPr>
              <p:nvPr/>
            </p:nvSpPr>
            <p:spPr bwMode="auto">
              <a:xfrm flipH="1">
                <a:off x="947738" y="3421063"/>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44" name="Line 39"/>
              <p:cNvSpPr>
                <a:spLocks noChangeShapeType="1"/>
              </p:cNvSpPr>
              <p:nvPr/>
            </p:nvSpPr>
            <p:spPr bwMode="auto">
              <a:xfrm flipH="1">
                <a:off x="947738" y="3233738"/>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46" name="Line 41"/>
              <p:cNvSpPr>
                <a:spLocks noChangeShapeType="1"/>
              </p:cNvSpPr>
              <p:nvPr/>
            </p:nvSpPr>
            <p:spPr bwMode="auto">
              <a:xfrm flipH="1">
                <a:off x="901700" y="3046413"/>
                <a:ext cx="93663"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48" name="Rectangle 43"/>
              <p:cNvSpPr>
                <a:spLocks noChangeArrowheads="1"/>
              </p:cNvSpPr>
              <p:nvPr/>
            </p:nvSpPr>
            <p:spPr bwMode="auto">
              <a:xfrm>
                <a:off x="366713" y="2936876"/>
                <a:ext cx="4263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0.15</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2949" name="Line 44"/>
              <p:cNvSpPr>
                <a:spLocks noChangeShapeType="1"/>
              </p:cNvSpPr>
              <p:nvPr/>
            </p:nvSpPr>
            <p:spPr bwMode="auto">
              <a:xfrm flipH="1">
                <a:off x="947738" y="2859088"/>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51" name="Line 46"/>
              <p:cNvSpPr>
                <a:spLocks noChangeShapeType="1"/>
              </p:cNvSpPr>
              <p:nvPr/>
            </p:nvSpPr>
            <p:spPr bwMode="auto">
              <a:xfrm flipH="1">
                <a:off x="947738" y="2671763"/>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53" name="Line 48"/>
              <p:cNvSpPr>
                <a:spLocks noChangeShapeType="1"/>
              </p:cNvSpPr>
              <p:nvPr/>
            </p:nvSpPr>
            <p:spPr bwMode="auto">
              <a:xfrm flipH="1">
                <a:off x="947738" y="2486026"/>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55" name="Line 50"/>
              <p:cNvSpPr>
                <a:spLocks noChangeShapeType="1"/>
              </p:cNvSpPr>
              <p:nvPr/>
            </p:nvSpPr>
            <p:spPr bwMode="auto">
              <a:xfrm flipH="1">
                <a:off x="947738" y="2298701"/>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57" name="Line 52"/>
              <p:cNvSpPr>
                <a:spLocks noChangeShapeType="1"/>
              </p:cNvSpPr>
              <p:nvPr/>
            </p:nvSpPr>
            <p:spPr bwMode="auto">
              <a:xfrm flipH="1">
                <a:off x="901700" y="2109788"/>
                <a:ext cx="93663"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59" name="Rectangle 54"/>
              <p:cNvSpPr>
                <a:spLocks noChangeArrowheads="1"/>
              </p:cNvSpPr>
              <p:nvPr/>
            </p:nvSpPr>
            <p:spPr bwMode="auto">
              <a:xfrm>
                <a:off x="366713" y="2001838"/>
                <a:ext cx="4263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0.20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2960" name="Line 55"/>
              <p:cNvSpPr>
                <a:spLocks noChangeShapeType="1"/>
              </p:cNvSpPr>
              <p:nvPr/>
            </p:nvSpPr>
            <p:spPr bwMode="auto">
              <a:xfrm flipH="1">
                <a:off x="947738" y="1924051"/>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62" name="Line 57"/>
              <p:cNvSpPr>
                <a:spLocks noChangeShapeType="1"/>
              </p:cNvSpPr>
              <p:nvPr/>
            </p:nvSpPr>
            <p:spPr bwMode="auto">
              <a:xfrm flipH="1">
                <a:off x="947738" y="1736726"/>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64" name="Line 59"/>
              <p:cNvSpPr>
                <a:spLocks noChangeShapeType="1"/>
              </p:cNvSpPr>
              <p:nvPr/>
            </p:nvSpPr>
            <p:spPr bwMode="auto">
              <a:xfrm flipH="1">
                <a:off x="947738" y="1550988"/>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66" name="Line 61"/>
              <p:cNvSpPr>
                <a:spLocks noChangeShapeType="1"/>
              </p:cNvSpPr>
              <p:nvPr/>
            </p:nvSpPr>
            <p:spPr bwMode="auto">
              <a:xfrm flipH="1">
                <a:off x="947738" y="1362076"/>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68" name="Line 63"/>
              <p:cNvSpPr>
                <a:spLocks noChangeShapeType="1"/>
              </p:cNvSpPr>
              <p:nvPr/>
            </p:nvSpPr>
            <p:spPr bwMode="auto">
              <a:xfrm flipH="1">
                <a:off x="901700" y="1174751"/>
                <a:ext cx="93663"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69" name="Line 64"/>
              <p:cNvSpPr>
                <a:spLocks noChangeShapeType="1"/>
              </p:cNvSpPr>
              <p:nvPr/>
            </p:nvSpPr>
            <p:spPr bwMode="auto">
              <a:xfrm>
                <a:off x="6919913" y="1174751"/>
                <a:ext cx="93663"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70" name="Rectangle 65"/>
              <p:cNvSpPr>
                <a:spLocks noChangeArrowheads="1"/>
              </p:cNvSpPr>
              <p:nvPr/>
            </p:nvSpPr>
            <p:spPr bwMode="auto">
              <a:xfrm>
                <a:off x="366713" y="1066801"/>
                <a:ext cx="4263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0.25</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2971" name="Rectangle 66"/>
              <p:cNvSpPr>
                <a:spLocks noChangeArrowheads="1"/>
              </p:cNvSpPr>
              <p:nvPr/>
            </p:nvSpPr>
            <p:spPr bwMode="auto">
              <a:xfrm rot="16200000">
                <a:off x="-1833757" y="3368532"/>
                <a:ext cx="414376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Extent of gamete phase disequilibrium</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2972" name="Line 67"/>
              <p:cNvSpPr>
                <a:spLocks noChangeShapeType="1"/>
              </p:cNvSpPr>
              <p:nvPr/>
            </p:nvSpPr>
            <p:spPr bwMode="auto">
              <a:xfrm>
                <a:off x="995363" y="5853113"/>
                <a:ext cx="5924550"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73" name="Line 68"/>
              <p:cNvSpPr>
                <a:spLocks noChangeShapeType="1"/>
              </p:cNvSpPr>
              <p:nvPr/>
            </p:nvSpPr>
            <p:spPr bwMode="auto">
              <a:xfrm>
                <a:off x="995363" y="1174751"/>
                <a:ext cx="5924550"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74" name="Line 69"/>
              <p:cNvSpPr>
                <a:spLocks noChangeShapeType="1"/>
              </p:cNvSpPr>
              <p:nvPr/>
            </p:nvSpPr>
            <p:spPr bwMode="auto">
              <a:xfrm>
                <a:off x="995363" y="5853113"/>
                <a:ext cx="0" cy="93663"/>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75" name="Line 70"/>
              <p:cNvSpPr>
                <a:spLocks noChangeShapeType="1"/>
              </p:cNvSpPr>
              <p:nvPr/>
            </p:nvSpPr>
            <p:spPr bwMode="auto">
              <a:xfrm flipV="1">
                <a:off x="995363" y="1082676"/>
                <a:ext cx="0" cy="9207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76" name="Rectangle 71"/>
              <p:cNvSpPr>
                <a:spLocks noChangeArrowheads="1"/>
              </p:cNvSpPr>
              <p:nvPr/>
            </p:nvSpPr>
            <p:spPr bwMode="auto">
              <a:xfrm>
                <a:off x="889000" y="5969001"/>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2977" name="Line 72"/>
              <p:cNvSpPr>
                <a:spLocks noChangeShapeType="1"/>
              </p:cNvSpPr>
              <p:nvPr/>
            </p:nvSpPr>
            <p:spPr bwMode="auto">
              <a:xfrm>
                <a:off x="105410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78" name="Line 73"/>
              <p:cNvSpPr>
                <a:spLocks noChangeShapeType="1"/>
              </p:cNvSpPr>
              <p:nvPr/>
            </p:nvSpPr>
            <p:spPr bwMode="auto">
              <a:xfrm flipV="1">
                <a:off x="105410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79" name="Line 74"/>
              <p:cNvSpPr>
                <a:spLocks noChangeShapeType="1"/>
              </p:cNvSpPr>
              <p:nvPr/>
            </p:nvSpPr>
            <p:spPr bwMode="auto">
              <a:xfrm>
                <a:off x="111442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80" name="Line 75"/>
              <p:cNvSpPr>
                <a:spLocks noChangeShapeType="1"/>
              </p:cNvSpPr>
              <p:nvPr/>
            </p:nvSpPr>
            <p:spPr bwMode="auto">
              <a:xfrm flipV="1">
                <a:off x="111442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81" name="Line 76"/>
              <p:cNvSpPr>
                <a:spLocks noChangeShapeType="1"/>
              </p:cNvSpPr>
              <p:nvPr/>
            </p:nvSpPr>
            <p:spPr bwMode="auto">
              <a:xfrm>
                <a:off x="117316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82" name="Line 77"/>
              <p:cNvSpPr>
                <a:spLocks noChangeShapeType="1"/>
              </p:cNvSpPr>
              <p:nvPr/>
            </p:nvSpPr>
            <p:spPr bwMode="auto">
              <a:xfrm flipV="1">
                <a:off x="117316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83" name="Line 78"/>
              <p:cNvSpPr>
                <a:spLocks noChangeShapeType="1"/>
              </p:cNvSpPr>
              <p:nvPr/>
            </p:nvSpPr>
            <p:spPr bwMode="auto">
              <a:xfrm>
                <a:off x="123190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84" name="Line 79"/>
              <p:cNvSpPr>
                <a:spLocks noChangeShapeType="1"/>
              </p:cNvSpPr>
              <p:nvPr/>
            </p:nvSpPr>
            <p:spPr bwMode="auto">
              <a:xfrm flipV="1">
                <a:off x="123190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85" name="Line 80"/>
              <p:cNvSpPr>
                <a:spLocks noChangeShapeType="1"/>
              </p:cNvSpPr>
              <p:nvPr/>
            </p:nvSpPr>
            <p:spPr bwMode="auto">
              <a:xfrm>
                <a:off x="129222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86" name="Line 81"/>
              <p:cNvSpPr>
                <a:spLocks noChangeShapeType="1"/>
              </p:cNvSpPr>
              <p:nvPr/>
            </p:nvSpPr>
            <p:spPr bwMode="auto">
              <a:xfrm flipV="1">
                <a:off x="129222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87" name="Line 82"/>
              <p:cNvSpPr>
                <a:spLocks noChangeShapeType="1"/>
              </p:cNvSpPr>
              <p:nvPr/>
            </p:nvSpPr>
            <p:spPr bwMode="auto">
              <a:xfrm>
                <a:off x="135096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88" name="Line 83"/>
              <p:cNvSpPr>
                <a:spLocks noChangeShapeType="1"/>
              </p:cNvSpPr>
              <p:nvPr/>
            </p:nvSpPr>
            <p:spPr bwMode="auto">
              <a:xfrm flipV="1">
                <a:off x="135096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89" name="Line 84"/>
              <p:cNvSpPr>
                <a:spLocks noChangeShapeType="1"/>
              </p:cNvSpPr>
              <p:nvPr/>
            </p:nvSpPr>
            <p:spPr bwMode="auto">
              <a:xfrm>
                <a:off x="140970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90" name="Line 85"/>
              <p:cNvSpPr>
                <a:spLocks noChangeShapeType="1"/>
              </p:cNvSpPr>
              <p:nvPr/>
            </p:nvSpPr>
            <p:spPr bwMode="auto">
              <a:xfrm flipV="1">
                <a:off x="140970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91" name="Line 86"/>
              <p:cNvSpPr>
                <a:spLocks noChangeShapeType="1"/>
              </p:cNvSpPr>
              <p:nvPr/>
            </p:nvSpPr>
            <p:spPr bwMode="auto">
              <a:xfrm>
                <a:off x="147002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92" name="Line 87"/>
              <p:cNvSpPr>
                <a:spLocks noChangeShapeType="1"/>
              </p:cNvSpPr>
              <p:nvPr/>
            </p:nvSpPr>
            <p:spPr bwMode="auto">
              <a:xfrm flipV="1">
                <a:off x="147002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93" name="Line 88"/>
              <p:cNvSpPr>
                <a:spLocks noChangeShapeType="1"/>
              </p:cNvSpPr>
              <p:nvPr/>
            </p:nvSpPr>
            <p:spPr bwMode="auto">
              <a:xfrm>
                <a:off x="152876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94" name="Line 89"/>
              <p:cNvSpPr>
                <a:spLocks noChangeShapeType="1"/>
              </p:cNvSpPr>
              <p:nvPr/>
            </p:nvSpPr>
            <p:spPr bwMode="auto">
              <a:xfrm flipV="1">
                <a:off x="152876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95" name="Line 90"/>
              <p:cNvSpPr>
                <a:spLocks noChangeShapeType="1"/>
              </p:cNvSpPr>
              <p:nvPr/>
            </p:nvSpPr>
            <p:spPr bwMode="auto">
              <a:xfrm>
                <a:off x="1587500" y="5853113"/>
                <a:ext cx="0" cy="93663"/>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96" name="Line 91"/>
              <p:cNvSpPr>
                <a:spLocks noChangeShapeType="1"/>
              </p:cNvSpPr>
              <p:nvPr/>
            </p:nvSpPr>
            <p:spPr bwMode="auto">
              <a:xfrm flipV="1">
                <a:off x="1587500" y="1082676"/>
                <a:ext cx="0" cy="9207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97" name="Rectangle 92"/>
              <p:cNvSpPr>
                <a:spLocks noChangeArrowheads="1"/>
              </p:cNvSpPr>
              <p:nvPr/>
            </p:nvSpPr>
            <p:spPr bwMode="auto">
              <a:xfrm>
                <a:off x="1420813" y="5969001"/>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10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2998" name="Line 93"/>
              <p:cNvSpPr>
                <a:spLocks noChangeShapeType="1"/>
              </p:cNvSpPr>
              <p:nvPr/>
            </p:nvSpPr>
            <p:spPr bwMode="auto">
              <a:xfrm>
                <a:off x="164782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999" name="Line 94"/>
              <p:cNvSpPr>
                <a:spLocks noChangeShapeType="1"/>
              </p:cNvSpPr>
              <p:nvPr/>
            </p:nvSpPr>
            <p:spPr bwMode="auto">
              <a:xfrm flipV="1">
                <a:off x="164782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00" name="Line 95"/>
              <p:cNvSpPr>
                <a:spLocks noChangeShapeType="1"/>
              </p:cNvSpPr>
              <p:nvPr/>
            </p:nvSpPr>
            <p:spPr bwMode="auto">
              <a:xfrm>
                <a:off x="170656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01" name="Line 96"/>
              <p:cNvSpPr>
                <a:spLocks noChangeShapeType="1"/>
              </p:cNvSpPr>
              <p:nvPr/>
            </p:nvSpPr>
            <p:spPr bwMode="auto">
              <a:xfrm flipV="1">
                <a:off x="170656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02" name="Line 97"/>
              <p:cNvSpPr>
                <a:spLocks noChangeShapeType="1"/>
              </p:cNvSpPr>
              <p:nvPr/>
            </p:nvSpPr>
            <p:spPr bwMode="auto">
              <a:xfrm>
                <a:off x="176530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03" name="Line 98"/>
              <p:cNvSpPr>
                <a:spLocks noChangeShapeType="1"/>
              </p:cNvSpPr>
              <p:nvPr/>
            </p:nvSpPr>
            <p:spPr bwMode="auto">
              <a:xfrm flipV="1">
                <a:off x="176530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04" name="Line 99"/>
              <p:cNvSpPr>
                <a:spLocks noChangeShapeType="1"/>
              </p:cNvSpPr>
              <p:nvPr/>
            </p:nvSpPr>
            <p:spPr bwMode="auto">
              <a:xfrm>
                <a:off x="18240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05" name="Line 100"/>
              <p:cNvSpPr>
                <a:spLocks noChangeShapeType="1"/>
              </p:cNvSpPr>
              <p:nvPr/>
            </p:nvSpPr>
            <p:spPr bwMode="auto">
              <a:xfrm flipV="1">
                <a:off x="18240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06" name="Line 101"/>
              <p:cNvSpPr>
                <a:spLocks noChangeShapeType="1"/>
              </p:cNvSpPr>
              <p:nvPr/>
            </p:nvSpPr>
            <p:spPr bwMode="auto">
              <a:xfrm>
                <a:off x="188436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07" name="Line 102"/>
              <p:cNvSpPr>
                <a:spLocks noChangeShapeType="1"/>
              </p:cNvSpPr>
              <p:nvPr/>
            </p:nvSpPr>
            <p:spPr bwMode="auto">
              <a:xfrm flipV="1">
                <a:off x="188436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08" name="Line 103"/>
              <p:cNvSpPr>
                <a:spLocks noChangeShapeType="1"/>
              </p:cNvSpPr>
              <p:nvPr/>
            </p:nvSpPr>
            <p:spPr bwMode="auto">
              <a:xfrm>
                <a:off x="194310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09" name="Line 104"/>
              <p:cNvSpPr>
                <a:spLocks noChangeShapeType="1"/>
              </p:cNvSpPr>
              <p:nvPr/>
            </p:nvSpPr>
            <p:spPr bwMode="auto">
              <a:xfrm flipV="1">
                <a:off x="194310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10" name="Line 105"/>
              <p:cNvSpPr>
                <a:spLocks noChangeShapeType="1"/>
              </p:cNvSpPr>
              <p:nvPr/>
            </p:nvSpPr>
            <p:spPr bwMode="auto">
              <a:xfrm>
                <a:off x="20018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11" name="Line 106"/>
              <p:cNvSpPr>
                <a:spLocks noChangeShapeType="1"/>
              </p:cNvSpPr>
              <p:nvPr/>
            </p:nvSpPr>
            <p:spPr bwMode="auto">
              <a:xfrm flipV="1">
                <a:off x="20018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12" name="Line 107"/>
              <p:cNvSpPr>
                <a:spLocks noChangeShapeType="1"/>
              </p:cNvSpPr>
              <p:nvPr/>
            </p:nvSpPr>
            <p:spPr bwMode="auto">
              <a:xfrm>
                <a:off x="206216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13" name="Line 108"/>
              <p:cNvSpPr>
                <a:spLocks noChangeShapeType="1"/>
              </p:cNvSpPr>
              <p:nvPr/>
            </p:nvSpPr>
            <p:spPr bwMode="auto">
              <a:xfrm flipV="1">
                <a:off x="206216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14" name="Line 109"/>
              <p:cNvSpPr>
                <a:spLocks noChangeShapeType="1"/>
              </p:cNvSpPr>
              <p:nvPr/>
            </p:nvSpPr>
            <p:spPr bwMode="auto">
              <a:xfrm>
                <a:off x="212090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15" name="Line 110"/>
              <p:cNvSpPr>
                <a:spLocks noChangeShapeType="1"/>
              </p:cNvSpPr>
              <p:nvPr/>
            </p:nvSpPr>
            <p:spPr bwMode="auto">
              <a:xfrm flipV="1">
                <a:off x="212090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16" name="Line 111"/>
              <p:cNvSpPr>
                <a:spLocks noChangeShapeType="1"/>
              </p:cNvSpPr>
              <p:nvPr/>
            </p:nvSpPr>
            <p:spPr bwMode="auto">
              <a:xfrm>
                <a:off x="2179638" y="5853113"/>
                <a:ext cx="0" cy="93663"/>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17" name="Line 112"/>
              <p:cNvSpPr>
                <a:spLocks noChangeShapeType="1"/>
              </p:cNvSpPr>
              <p:nvPr/>
            </p:nvSpPr>
            <p:spPr bwMode="auto">
              <a:xfrm flipV="1">
                <a:off x="2179638" y="1082676"/>
                <a:ext cx="0" cy="9207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18" name="Rectangle 113"/>
              <p:cNvSpPr>
                <a:spLocks noChangeArrowheads="1"/>
              </p:cNvSpPr>
              <p:nvPr/>
            </p:nvSpPr>
            <p:spPr bwMode="auto">
              <a:xfrm>
                <a:off x="2014538" y="5969001"/>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20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3019" name="Line 114"/>
              <p:cNvSpPr>
                <a:spLocks noChangeShapeType="1"/>
              </p:cNvSpPr>
              <p:nvPr/>
            </p:nvSpPr>
            <p:spPr bwMode="auto">
              <a:xfrm>
                <a:off x="223996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20" name="Line 115"/>
              <p:cNvSpPr>
                <a:spLocks noChangeShapeType="1"/>
              </p:cNvSpPr>
              <p:nvPr/>
            </p:nvSpPr>
            <p:spPr bwMode="auto">
              <a:xfrm flipV="1">
                <a:off x="223996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21" name="Line 116"/>
              <p:cNvSpPr>
                <a:spLocks noChangeShapeType="1"/>
              </p:cNvSpPr>
              <p:nvPr/>
            </p:nvSpPr>
            <p:spPr bwMode="auto">
              <a:xfrm>
                <a:off x="229870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22" name="Line 117"/>
              <p:cNvSpPr>
                <a:spLocks noChangeShapeType="1"/>
              </p:cNvSpPr>
              <p:nvPr/>
            </p:nvSpPr>
            <p:spPr bwMode="auto">
              <a:xfrm flipV="1">
                <a:off x="229870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23" name="Line 118"/>
              <p:cNvSpPr>
                <a:spLocks noChangeShapeType="1"/>
              </p:cNvSpPr>
              <p:nvPr/>
            </p:nvSpPr>
            <p:spPr bwMode="auto">
              <a:xfrm>
                <a:off x="23574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24" name="Line 119"/>
              <p:cNvSpPr>
                <a:spLocks noChangeShapeType="1"/>
              </p:cNvSpPr>
              <p:nvPr/>
            </p:nvSpPr>
            <p:spPr bwMode="auto">
              <a:xfrm flipV="1">
                <a:off x="23574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25" name="Line 120"/>
              <p:cNvSpPr>
                <a:spLocks noChangeShapeType="1"/>
              </p:cNvSpPr>
              <p:nvPr/>
            </p:nvSpPr>
            <p:spPr bwMode="auto">
              <a:xfrm>
                <a:off x="241776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26" name="Line 121"/>
              <p:cNvSpPr>
                <a:spLocks noChangeShapeType="1"/>
              </p:cNvSpPr>
              <p:nvPr/>
            </p:nvSpPr>
            <p:spPr bwMode="auto">
              <a:xfrm flipV="1">
                <a:off x="241776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27" name="Line 122"/>
              <p:cNvSpPr>
                <a:spLocks noChangeShapeType="1"/>
              </p:cNvSpPr>
              <p:nvPr/>
            </p:nvSpPr>
            <p:spPr bwMode="auto">
              <a:xfrm>
                <a:off x="247650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28" name="Line 123"/>
              <p:cNvSpPr>
                <a:spLocks noChangeShapeType="1"/>
              </p:cNvSpPr>
              <p:nvPr/>
            </p:nvSpPr>
            <p:spPr bwMode="auto">
              <a:xfrm flipV="1">
                <a:off x="247650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29" name="Line 124"/>
              <p:cNvSpPr>
                <a:spLocks noChangeShapeType="1"/>
              </p:cNvSpPr>
              <p:nvPr/>
            </p:nvSpPr>
            <p:spPr bwMode="auto">
              <a:xfrm>
                <a:off x="25352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30" name="Line 125"/>
              <p:cNvSpPr>
                <a:spLocks noChangeShapeType="1"/>
              </p:cNvSpPr>
              <p:nvPr/>
            </p:nvSpPr>
            <p:spPr bwMode="auto">
              <a:xfrm flipV="1">
                <a:off x="25352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31" name="Line 126"/>
              <p:cNvSpPr>
                <a:spLocks noChangeShapeType="1"/>
              </p:cNvSpPr>
              <p:nvPr/>
            </p:nvSpPr>
            <p:spPr bwMode="auto">
              <a:xfrm>
                <a:off x="259556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32" name="Line 127"/>
              <p:cNvSpPr>
                <a:spLocks noChangeShapeType="1"/>
              </p:cNvSpPr>
              <p:nvPr/>
            </p:nvSpPr>
            <p:spPr bwMode="auto">
              <a:xfrm flipV="1">
                <a:off x="259556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33" name="Line 128"/>
              <p:cNvSpPr>
                <a:spLocks noChangeShapeType="1"/>
              </p:cNvSpPr>
              <p:nvPr/>
            </p:nvSpPr>
            <p:spPr bwMode="auto">
              <a:xfrm>
                <a:off x="265430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34" name="Line 129"/>
              <p:cNvSpPr>
                <a:spLocks noChangeShapeType="1"/>
              </p:cNvSpPr>
              <p:nvPr/>
            </p:nvSpPr>
            <p:spPr bwMode="auto">
              <a:xfrm flipV="1">
                <a:off x="265430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35" name="Line 130"/>
              <p:cNvSpPr>
                <a:spLocks noChangeShapeType="1"/>
              </p:cNvSpPr>
              <p:nvPr/>
            </p:nvSpPr>
            <p:spPr bwMode="auto">
              <a:xfrm>
                <a:off x="27130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36" name="Line 131"/>
              <p:cNvSpPr>
                <a:spLocks noChangeShapeType="1"/>
              </p:cNvSpPr>
              <p:nvPr/>
            </p:nvSpPr>
            <p:spPr bwMode="auto">
              <a:xfrm flipV="1">
                <a:off x="27130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37" name="Line 132"/>
              <p:cNvSpPr>
                <a:spLocks noChangeShapeType="1"/>
              </p:cNvSpPr>
              <p:nvPr/>
            </p:nvSpPr>
            <p:spPr bwMode="auto">
              <a:xfrm>
                <a:off x="2773363" y="5853113"/>
                <a:ext cx="0" cy="93663"/>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38" name="Line 133"/>
              <p:cNvSpPr>
                <a:spLocks noChangeShapeType="1"/>
              </p:cNvSpPr>
              <p:nvPr/>
            </p:nvSpPr>
            <p:spPr bwMode="auto">
              <a:xfrm flipV="1">
                <a:off x="2773363" y="1082676"/>
                <a:ext cx="0" cy="9207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39" name="Rectangle 134"/>
              <p:cNvSpPr>
                <a:spLocks noChangeArrowheads="1"/>
              </p:cNvSpPr>
              <p:nvPr/>
            </p:nvSpPr>
            <p:spPr bwMode="auto">
              <a:xfrm>
                <a:off x="2606675" y="5969001"/>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30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3040" name="Line 135"/>
              <p:cNvSpPr>
                <a:spLocks noChangeShapeType="1"/>
              </p:cNvSpPr>
              <p:nvPr/>
            </p:nvSpPr>
            <p:spPr bwMode="auto">
              <a:xfrm>
                <a:off x="283210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41" name="Line 136"/>
              <p:cNvSpPr>
                <a:spLocks noChangeShapeType="1"/>
              </p:cNvSpPr>
              <p:nvPr/>
            </p:nvSpPr>
            <p:spPr bwMode="auto">
              <a:xfrm flipV="1">
                <a:off x="283210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42" name="Line 137"/>
              <p:cNvSpPr>
                <a:spLocks noChangeShapeType="1"/>
              </p:cNvSpPr>
              <p:nvPr/>
            </p:nvSpPr>
            <p:spPr bwMode="auto">
              <a:xfrm>
                <a:off x="28908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43" name="Line 138"/>
              <p:cNvSpPr>
                <a:spLocks noChangeShapeType="1"/>
              </p:cNvSpPr>
              <p:nvPr/>
            </p:nvSpPr>
            <p:spPr bwMode="auto">
              <a:xfrm flipV="1">
                <a:off x="28908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44" name="Line 139"/>
              <p:cNvSpPr>
                <a:spLocks noChangeShapeType="1"/>
              </p:cNvSpPr>
              <p:nvPr/>
            </p:nvSpPr>
            <p:spPr bwMode="auto">
              <a:xfrm>
                <a:off x="295116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45" name="Line 140"/>
              <p:cNvSpPr>
                <a:spLocks noChangeShapeType="1"/>
              </p:cNvSpPr>
              <p:nvPr/>
            </p:nvSpPr>
            <p:spPr bwMode="auto">
              <a:xfrm flipV="1">
                <a:off x="295116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46" name="Line 141"/>
              <p:cNvSpPr>
                <a:spLocks noChangeShapeType="1"/>
              </p:cNvSpPr>
              <p:nvPr/>
            </p:nvSpPr>
            <p:spPr bwMode="auto">
              <a:xfrm>
                <a:off x="300990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47" name="Line 142"/>
              <p:cNvSpPr>
                <a:spLocks noChangeShapeType="1"/>
              </p:cNvSpPr>
              <p:nvPr/>
            </p:nvSpPr>
            <p:spPr bwMode="auto">
              <a:xfrm flipV="1">
                <a:off x="300990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48" name="Line 143"/>
              <p:cNvSpPr>
                <a:spLocks noChangeShapeType="1"/>
              </p:cNvSpPr>
              <p:nvPr/>
            </p:nvSpPr>
            <p:spPr bwMode="auto">
              <a:xfrm>
                <a:off x="30686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49" name="Line 144"/>
              <p:cNvSpPr>
                <a:spLocks noChangeShapeType="1"/>
              </p:cNvSpPr>
              <p:nvPr/>
            </p:nvSpPr>
            <p:spPr bwMode="auto">
              <a:xfrm flipV="1">
                <a:off x="30686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50" name="Line 145"/>
              <p:cNvSpPr>
                <a:spLocks noChangeShapeType="1"/>
              </p:cNvSpPr>
              <p:nvPr/>
            </p:nvSpPr>
            <p:spPr bwMode="auto">
              <a:xfrm>
                <a:off x="312896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51" name="Line 146"/>
              <p:cNvSpPr>
                <a:spLocks noChangeShapeType="1"/>
              </p:cNvSpPr>
              <p:nvPr/>
            </p:nvSpPr>
            <p:spPr bwMode="auto">
              <a:xfrm flipV="1">
                <a:off x="312896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52" name="Line 147"/>
              <p:cNvSpPr>
                <a:spLocks noChangeShapeType="1"/>
              </p:cNvSpPr>
              <p:nvPr/>
            </p:nvSpPr>
            <p:spPr bwMode="auto">
              <a:xfrm>
                <a:off x="318770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53" name="Line 148"/>
              <p:cNvSpPr>
                <a:spLocks noChangeShapeType="1"/>
              </p:cNvSpPr>
              <p:nvPr/>
            </p:nvSpPr>
            <p:spPr bwMode="auto">
              <a:xfrm flipV="1">
                <a:off x="318770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54" name="Line 149"/>
              <p:cNvSpPr>
                <a:spLocks noChangeShapeType="1"/>
              </p:cNvSpPr>
              <p:nvPr/>
            </p:nvSpPr>
            <p:spPr bwMode="auto">
              <a:xfrm>
                <a:off x="32464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55" name="Line 150"/>
              <p:cNvSpPr>
                <a:spLocks noChangeShapeType="1"/>
              </p:cNvSpPr>
              <p:nvPr/>
            </p:nvSpPr>
            <p:spPr bwMode="auto">
              <a:xfrm flipV="1">
                <a:off x="32464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56" name="Line 151"/>
              <p:cNvSpPr>
                <a:spLocks noChangeShapeType="1"/>
              </p:cNvSpPr>
              <p:nvPr/>
            </p:nvSpPr>
            <p:spPr bwMode="auto">
              <a:xfrm>
                <a:off x="330517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57" name="Line 152"/>
              <p:cNvSpPr>
                <a:spLocks noChangeShapeType="1"/>
              </p:cNvSpPr>
              <p:nvPr/>
            </p:nvSpPr>
            <p:spPr bwMode="auto">
              <a:xfrm flipV="1">
                <a:off x="330517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58" name="Line 153"/>
              <p:cNvSpPr>
                <a:spLocks noChangeShapeType="1"/>
              </p:cNvSpPr>
              <p:nvPr/>
            </p:nvSpPr>
            <p:spPr bwMode="auto">
              <a:xfrm>
                <a:off x="3365500" y="5853113"/>
                <a:ext cx="0" cy="93663"/>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59" name="Line 154"/>
              <p:cNvSpPr>
                <a:spLocks noChangeShapeType="1"/>
              </p:cNvSpPr>
              <p:nvPr/>
            </p:nvSpPr>
            <p:spPr bwMode="auto">
              <a:xfrm flipV="1">
                <a:off x="3365500" y="1082676"/>
                <a:ext cx="0" cy="9207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60" name="Rectangle 155"/>
              <p:cNvSpPr>
                <a:spLocks noChangeArrowheads="1"/>
              </p:cNvSpPr>
              <p:nvPr/>
            </p:nvSpPr>
            <p:spPr bwMode="auto">
              <a:xfrm>
                <a:off x="3198813" y="5969001"/>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40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3061" name="Line 156"/>
              <p:cNvSpPr>
                <a:spLocks noChangeShapeType="1"/>
              </p:cNvSpPr>
              <p:nvPr/>
            </p:nvSpPr>
            <p:spPr bwMode="auto">
              <a:xfrm>
                <a:off x="34242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62" name="Line 157"/>
              <p:cNvSpPr>
                <a:spLocks noChangeShapeType="1"/>
              </p:cNvSpPr>
              <p:nvPr/>
            </p:nvSpPr>
            <p:spPr bwMode="auto">
              <a:xfrm flipV="1">
                <a:off x="34242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63" name="Line 158"/>
              <p:cNvSpPr>
                <a:spLocks noChangeShapeType="1"/>
              </p:cNvSpPr>
              <p:nvPr/>
            </p:nvSpPr>
            <p:spPr bwMode="auto">
              <a:xfrm>
                <a:off x="348297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64" name="Line 159"/>
              <p:cNvSpPr>
                <a:spLocks noChangeShapeType="1"/>
              </p:cNvSpPr>
              <p:nvPr/>
            </p:nvSpPr>
            <p:spPr bwMode="auto">
              <a:xfrm flipV="1">
                <a:off x="348297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65" name="Line 160"/>
              <p:cNvSpPr>
                <a:spLocks noChangeShapeType="1"/>
              </p:cNvSpPr>
              <p:nvPr/>
            </p:nvSpPr>
            <p:spPr bwMode="auto">
              <a:xfrm>
                <a:off x="354330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66" name="Line 161"/>
              <p:cNvSpPr>
                <a:spLocks noChangeShapeType="1"/>
              </p:cNvSpPr>
              <p:nvPr/>
            </p:nvSpPr>
            <p:spPr bwMode="auto">
              <a:xfrm flipV="1">
                <a:off x="354330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67" name="Line 162"/>
              <p:cNvSpPr>
                <a:spLocks noChangeShapeType="1"/>
              </p:cNvSpPr>
              <p:nvPr/>
            </p:nvSpPr>
            <p:spPr bwMode="auto">
              <a:xfrm>
                <a:off x="36020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68" name="Line 163"/>
              <p:cNvSpPr>
                <a:spLocks noChangeShapeType="1"/>
              </p:cNvSpPr>
              <p:nvPr/>
            </p:nvSpPr>
            <p:spPr bwMode="auto">
              <a:xfrm flipV="1">
                <a:off x="36020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69" name="Line 164"/>
              <p:cNvSpPr>
                <a:spLocks noChangeShapeType="1"/>
              </p:cNvSpPr>
              <p:nvPr/>
            </p:nvSpPr>
            <p:spPr bwMode="auto">
              <a:xfrm>
                <a:off x="366077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70" name="Line 165"/>
              <p:cNvSpPr>
                <a:spLocks noChangeShapeType="1"/>
              </p:cNvSpPr>
              <p:nvPr/>
            </p:nvSpPr>
            <p:spPr bwMode="auto">
              <a:xfrm flipV="1">
                <a:off x="366077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71" name="Line 166"/>
              <p:cNvSpPr>
                <a:spLocks noChangeShapeType="1"/>
              </p:cNvSpPr>
              <p:nvPr/>
            </p:nvSpPr>
            <p:spPr bwMode="auto">
              <a:xfrm>
                <a:off x="372110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72" name="Line 167"/>
              <p:cNvSpPr>
                <a:spLocks noChangeShapeType="1"/>
              </p:cNvSpPr>
              <p:nvPr/>
            </p:nvSpPr>
            <p:spPr bwMode="auto">
              <a:xfrm flipV="1">
                <a:off x="372110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73" name="Line 168"/>
              <p:cNvSpPr>
                <a:spLocks noChangeShapeType="1"/>
              </p:cNvSpPr>
              <p:nvPr/>
            </p:nvSpPr>
            <p:spPr bwMode="auto">
              <a:xfrm>
                <a:off x="37798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74" name="Line 169"/>
              <p:cNvSpPr>
                <a:spLocks noChangeShapeType="1"/>
              </p:cNvSpPr>
              <p:nvPr/>
            </p:nvSpPr>
            <p:spPr bwMode="auto">
              <a:xfrm flipV="1">
                <a:off x="37798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75" name="Line 170"/>
              <p:cNvSpPr>
                <a:spLocks noChangeShapeType="1"/>
              </p:cNvSpPr>
              <p:nvPr/>
            </p:nvSpPr>
            <p:spPr bwMode="auto">
              <a:xfrm>
                <a:off x="383857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76" name="Line 171"/>
              <p:cNvSpPr>
                <a:spLocks noChangeShapeType="1"/>
              </p:cNvSpPr>
              <p:nvPr/>
            </p:nvSpPr>
            <p:spPr bwMode="auto">
              <a:xfrm flipV="1">
                <a:off x="383857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77" name="Line 172"/>
              <p:cNvSpPr>
                <a:spLocks noChangeShapeType="1"/>
              </p:cNvSpPr>
              <p:nvPr/>
            </p:nvSpPr>
            <p:spPr bwMode="auto">
              <a:xfrm>
                <a:off x="389890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78" name="Line 173"/>
              <p:cNvSpPr>
                <a:spLocks noChangeShapeType="1"/>
              </p:cNvSpPr>
              <p:nvPr/>
            </p:nvSpPr>
            <p:spPr bwMode="auto">
              <a:xfrm flipV="1">
                <a:off x="389890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79" name="Line 174"/>
              <p:cNvSpPr>
                <a:spLocks noChangeShapeType="1"/>
              </p:cNvSpPr>
              <p:nvPr/>
            </p:nvSpPr>
            <p:spPr bwMode="auto">
              <a:xfrm>
                <a:off x="3957638" y="5853113"/>
                <a:ext cx="0" cy="93663"/>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80" name="Line 175"/>
              <p:cNvSpPr>
                <a:spLocks noChangeShapeType="1"/>
              </p:cNvSpPr>
              <p:nvPr/>
            </p:nvSpPr>
            <p:spPr bwMode="auto">
              <a:xfrm flipV="1">
                <a:off x="3957638" y="1082676"/>
                <a:ext cx="0" cy="9207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81" name="Rectangle 176"/>
              <p:cNvSpPr>
                <a:spLocks noChangeArrowheads="1"/>
              </p:cNvSpPr>
              <p:nvPr/>
            </p:nvSpPr>
            <p:spPr bwMode="auto">
              <a:xfrm>
                <a:off x="3790950" y="5969001"/>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50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3082" name="Line 177"/>
              <p:cNvSpPr>
                <a:spLocks noChangeShapeType="1"/>
              </p:cNvSpPr>
              <p:nvPr/>
            </p:nvSpPr>
            <p:spPr bwMode="auto">
              <a:xfrm>
                <a:off x="401637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83" name="Line 178"/>
              <p:cNvSpPr>
                <a:spLocks noChangeShapeType="1"/>
              </p:cNvSpPr>
              <p:nvPr/>
            </p:nvSpPr>
            <p:spPr bwMode="auto">
              <a:xfrm flipV="1">
                <a:off x="401637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84" name="Line 179"/>
              <p:cNvSpPr>
                <a:spLocks noChangeShapeType="1"/>
              </p:cNvSpPr>
              <p:nvPr/>
            </p:nvSpPr>
            <p:spPr bwMode="auto">
              <a:xfrm>
                <a:off x="407670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85" name="Line 180"/>
              <p:cNvSpPr>
                <a:spLocks noChangeShapeType="1"/>
              </p:cNvSpPr>
              <p:nvPr/>
            </p:nvSpPr>
            <p:spPr bwMode="auto">
              <a:xfrm flipV="1">
                <a:off x="407670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86" name="Line 181"/>
              <p:cNvSpPr>
                <a:spLocks noChangeShapeType="1"/>
              </p:cNvSpPr>
              <p:nvPr/>
            </p:nvSpPr>
            <p:spPr bwMode="auto">
              <a:xfrm>
                <a:off x="41354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87" name="Line 182"/>
              <p:cNvSpPr>
                <a:spLocks noChangeShapeType="1"/>
              </p:cNvSpPr>
              <p:nvPr/>
            </p:nvSpPr>
            <p:spPr bwMode="auto">
              <a:xfrm flipV="1">
                <a:off x="41354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88" name="Line 183"/>
              <p:cNvSpPr>
                <a:spLocks noChangeShapeType="1"/>
              </p:cNvSpPr>
              <p:nvPr/>
            </p:nvSpPr>
            <p:spPr bwMode="auto">
              <a:xfrm>
                <a:off x="419417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89" name="Line 184"/>
              <p:cNvSpPr>
                <a:spLocks noChangeShapeType="1"/>
              </p:cNvSpPr>
              <p:nvPr/>
            </p:nvSpPr>
            <p:spPr bwMode="auto">
              <a:xfrm flipV="1">
                <a:off x="419417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90" name="Line 185"/>
              <p:cNvSpPr>
                <a:spLocks noChangeShapeType="1"/>
              </p:cNvSpPr>
              <p:nvPr/>
            </p:nvSpPr>
            <p:spPr bwMode="auto">
              <a:xfrm>
                <a:off x="425450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91" name="Line 186"/>
              <p:cNvSpPr>
                <a:spLocks noChangeShapeType="1"/>
              </p:cNvSpPr>
              <p:nvPr/>
            </p:nvSpPr>
            <p:spPr bwMode="auto">
              <a:xfrm flipV="1">
                <a:off x="425450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92" name="Line 187"/>
              <p:cNvSpPr>
                <a:spLocks noChangeShapeType="1"/>
              </p:cNvSpPr>
              <p:nvPr/>
            </p:nvSpPr>
            <p:spPr bwMode="auto">
              <a:xfrm>
                <a:off x="43132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93" name="Line 188"/>
              <p:cNvSpPr>
                <a:spLocks noChangeShapeType="1"/>
              </p:cNvSpPr>
              <p:nvPr/>
            </p:nvSpPr>
            <p:spPr bwMode="auto">
              <a:xfrm flipV="1">
                <a:off x="43132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94" name="Line 189"/>
              <p:cNvSpPr>
                <a:spLocks noChangeShapeType="1"/>
              </p:cNvSpPr>
              <p:nvPr/>
            </p:nvSpPr>
            <p:spPr bwMode="auto">
              <a:xfrm>
                <a:off x="437197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95" name="Line 190"/>
              <p:cNvSpPr>
                <a:spLocks noChangeShapeType="1"/>
              </p:cNvSpPr>
              <p:nvPr/>
            </p:nvSpPr>
            <p:spPr bwMode="auto">
              <a:xfrm flipV="1">
                <a:off x="437197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96" name="Line 191"/>
              <p:cNvSpPr>
                <a:spLocks noChangeShapeType="1"/>
              </p:cNvSpPr>
              <p:nvPr/>
            </p:nvSpPr>
            <p:spPr bwMode="auto">
              <a:xfrm>
                <a:off x="443230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97" name="Line 192"/>
              <p:cNvSpPr>
                <a:spLocks noChangeShapeType="1"/>
              </p:cNvSpPr>
              <p:nvPr/>
            </p:nvSpPr>
            <p:spPr bwMode="auto">
              <a:xfrm flipV="1">
                <a:off x="443230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98" name="Line 193"/>
              <p:cNvSpPr>
                <a:spLocks noChangeShapeType="1"/>
              </p:cNvSpPr>
              <p:nvPr/>
            </p:nvSpPr>
            <p:spPr bwMode="auto">
              <a:xfrm>
                <a:off x="44910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099" name="Line 194"/>
              <p:cNvSpPr>
                <a:spLocks noChangeShapeType="1"/>
              </p:cNvSpPr>
              <p:nvPr/>
            </p:nvSpPr>
            <p:spPr bwMode="auto">
              <a:xfrm flipV="1">
                <a:off x="44910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100" name="Line 195"/>
              <p:cNvSpPr>
                <a:spLocks noChangeShapeType="1"/>
              </p:cNvSpPr>
              <p:nvPr/>
            </p:nvSpPr>
            <p:spPr bwMode="auto">
              <a:xfrm>
                <a:off x="4549775" y="5853113"/>
                <a:ext cx="0" cy="93663"/>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101" name="Line 196"/>
              <p:cNvSpPr>
                <a:spLocks noChangeShapeType="1"/>
              </p:cNvSpPr>
              <p:nvPr/>
            </p:nvSpPr>
            <p:spPr bwMode="auto">
              <a:xfrm flipV="1">
                <a:off x="4549775" y="1082676"/>
                <a:ext cx="0" cy="9207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102" name="Rectangle 197"/>
              <p:cNvSpPr>
                <a:spLocks noChangeArrowheads="1"/>
              </p:cNvSpPr>
              <p:nvPr/>
            </p:nvSpPr>
            <p:spPr bwMode="auto">
              <a:xfrm>
                <a:off x="4383088" y="5969001"/>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60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3103" name="Line 198"/>
              <p:cNvSpPr>
                <a:spLocks noChangeShapeType="1"/>
              </p:cNvSpPr>
              <p:nvPr/>
            </p:nvSpPr>
            <p:spPr bwMode="auto">
              <a:xfrm>
                <a:off x="461010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104" name="Line 199"/>
              <p:cNvSpPr>
                <a:spLocks noChangeShapeType="1"/>
              </p:cNvSpPr>
              <p:nvPr/>
            </p:nvSpPr>
            <p:spPr bwMode="auto">
              <a:xfrm flipV="1">
                <a:off x="461010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105" name="Line 200"/>
              <p:cNvSpPr>
                <a:spLocks noChangeShapeType="1"/>
              </p:cNvSpPr>
              <p:nvPr/>
            </p:nvSpPr>
            <p:spPr bwMode="auto">
              <a:xfrm>
                <a:off x="46688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106" name="Line 201"/>
              <p:cNvSpPr>
                <a:spLocks noChangeShapeType="1"/>
              </p:cNvSpPr>
              <p:nvPr/>
            </p:nvSpPr>
            <p:spPr bwMode="auto">
              <a:xfrm flipV="1">
                <a:off x="46688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107" name="Line 202"/>
              <p:cNvSpPr>
                <a:spLocks noChangeShapeType="1"/>
              </p:cNvSpPr>
              <p:nvPr/>
            </p:nvSpPr>
            <p:spPr bwMode="auto">
              <a:xfrm>
                <a:off x="472757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108" name="Line 203"/>
              <p:cNvSpPr>
                <a:spLocks noChangeShapeType="1"/>
              </p:cNvSpPr>
              <p:nvPr/>
            </p:nvSpPr>
            <p:spPr bwMode="auto">
              <a:xfrm flipV="1">
                <a:off x="472757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109" name="Line 204"/>
              <p:cNvSpPr>
                <a:spLocks noChangeShapeType="1"/>
              </p:cNvSpPr>
              <p:nvPr/>
            </p:nvSpPr>
            <p:spPr bwMode="auto">
              <a:xfrm>
                <a:off x="478631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Line 206"/>
              <p:cNvSpPr>
                <a:spLocks noChangeShapeType="1"/>
              </p:cNvSpPr>
              <p:nvPr/>
            </p:nvSpPr>
            <p:spPr bwMode="auto">
              <a:xfrm flipV="1">
                <a:off x="478631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 name="Line 207"/>
              <p:cNvSpPr>
                <a:spLocks noChangeShapeType="1"/>
              </p:cNvSpPr>
              <p:nvPr/>
            </p:nvSpPr>
            <p:spPr bwMode="auto">
              <a:xfrm>
                <a:off x="48466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Line 208"/>
              <p:cNvSpPr>
                <a:spLocks noChangeShapeType="1"/>
              </p:cNvSpPr>
              <p:nvPr/>
            </p:nvSpPr>
            <p:spPr bwMode="auto">
              <a:xfrm flipV="1">
                <a:off x="48466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Line 209"/>
              <p:cNvSpPr>
                <a:spLocks noChangeShapeType="1"/>
              </p:cNvSpPr>
              <p:nvPr/>
            </p:nvSpPr>
            <p:spPr bwMode="auto">
              <a:xfrm>
                <a:off x="490537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Line 210"/>
              <p:cNvSpPr>
                <a:spLocks noChangeShapeType="1"/>
              </p:cNvSpPr>
              <p:nvPr/>
            </p:nvSpPr>
            <p:spPr bwMode="auto">
              <a:xfrm flipV="1">
                <a:off x="490537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 name="Line 211"/>
              <p:cNvSpPr>
                <a:spLocks noChangeShapeType="1"/>
              </p:cNvSpPr>
              <p:nvPr/>
            </p:nvSpPr>
            <p:spPr bwMode="auto">
              <a:xfrm>
                <a:off x="496411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212"/>
              <p:cNvSpPr>
                <a:spLocks noChangeShapeType="1"/>
              </p:cNvSpPr>
              <p:nvPr/>
            </p:nvSpPr>
            <p:spPr bwMode="auto">
              <a:xfrm flipV="1">
                <a:off x="496411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Line 213"/>
              <p:cNvSpPr>
                <a:spLocks noChangeShapeType="1"/>
              </p:cNvSpPr>
              <p:nvPr/>
            </p:nvSpPr>
            <p:spPr bwMode="auto">
              <a:xfrm>
                <a:off x="50244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Line 214"/>
              <p:cNvSpPr>
                <a:spLocks noChangeShapeType="1"/>
              </p:cNvSpPr>
              <p:nvPr/>
            </p:nvSpPr>
            <p:spPr bwMode="auto">
              <a:xfrm flipV="1">
                <a:off x="50244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215"/>
              <p:cNvSpPr>
                <a:spLocks noChangeShapeType="1"/>
              </p:cNvSpPr>
              <p:nvPr/>
            </p:nvSpPr>
            <p:spPr bwMode="auto">
              <a:xfrm>
                <a:off x="508317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216"/>
              <p:cNvSpPr>
                <a:spLocks noChangeShapeType="1"/>
              </p:cNvSpPr>
              <p:nvPr/>
            </p:nvSpPr>
            <p:spPr bwMode="auto">
              <a:xfrm flipV="1">
                <a:off x="508317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217"/>
              <p:cNvSpPr>
                <a:spLocks noChangeShapeType="1"/>
              </p:cNvSpPr>
              <p:nvPr/>
            </p:nvSpPr>
            <p:spPr bwMode="auto">
              <a:xfrm>
                <a:off x="5141913" y="5853113"/>
                <a:ext cx="0" cy="93663"/>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218"/>
              <p:cNvSpPr>
                <a:spLocks noChangeShapeType="1"/>
              </p:cNvSpPr>
              <p:nvPr/>
            </p:nvSpPr>
            <p:spPr bwMode="auto">
              <a:xfrm flipV="1">
                <a:off x="5141913" y="1082676"/>
                <a:ext cx="0" cy="9207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Rectangle 219"/>
              <p:cNvSpPr>
                <a:spLocks noChangeArrowheads="1"/>
              </p:cNvSpPr>
              <p:nvPr/>
            </p:nvSpPr>
            <p:spPr bwMode="auto">
              <a:xfrm>
                <a:off x="4976813" y="5969001"/>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70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1" name="Line 220"/>
              <p:cNvSpPr>
                <a:spLocks noChangeShapeType="1"/>
              </p:cNvSpPr>
              <p:nvPr/>
            </p:nvSpPr>
            <p:spPr bwMode="auto">
              <a:xfrm>
                <a:off x="52022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221"/>
              <p:cNvSpPr>
                <a:spLocks noChangeShapeType="1"/>
              </p:cNvSpPr>
              <p:nvPr/>
            </p:nvSpPr>
            <p:spPr bwMode="auto">
              <a:xfrm flipV="1">
                <a:off x="52022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Line 222"/>
              <p:cNvSpPr>
                <a:spLocks noChangeShapeType="1"/>
              </p:cNvSpPr>
              <p:nvPr/>
            </p:nvSpPr>
            <p:spPr bwMode="auto">
              <a:xfrm>
                <a:off x="526097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Line 223"/>
              <p:cNvSpPr>
                <a:spLocks noChangeShapeType="1"/>
              </p:cNvSpPr>
              <p:nvPr/>
            </p:nvSpPr>
            <p:spPr bwMode="auto">
              <a:xfrm flipV="1">
                <a:off x="526097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 name="Line 224"/>
              <p:cNvSpPr>
                <a:spLocks noChangeShapeType="1"/>
              </p:cNvSpPr>
              <p:nvPr/>
            </p:nvSpPr>
            <p:spPr bwMode="auto">
              <a:xfrm>
                <a:off x="531971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Line 225"/>
              <p:cNvSpPr>
                <a:spLocks noChangeShapeType="1"/>
              </p:cNvSpPr>
              <p:nvPr/>
            </p:nvSpPr>
            <p:spPr bwMode="auto">
              <a:xfrm flipV="1">
                <a:off x="531971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 name="Line 226"/>
              <p:cNvSpPr>
                <a:spLocks noChangeShapeType="1"/>
              </p:cNvSpPr>
              <p:nvPr/>
            </p:nvSpPr>
            <p:spPr bwMode="auto">
              <a:xfrm>
                <a:off x="53800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 name="Line 227"/>
              <p:cNvSpPr>
                <a:spLocks noChangeShapeType="1"/>
              </p:cNvSpPr>
              <p:nvPr/>
            </p:nvSpPr>
            <p:spPr bwMode="auto">
              <a:xfrm flipV="1">
                <a:off x="53800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Line 228"/>
              <p:cNvSpPr>
                <a:spLocks noChangeShapeType="1"/>
              </p:cNvSpPr>
              <p:nvPr/>
            </p:nvSpPr>
            <p:spPr bwMode="auto">
              <a:xfrm>
                <a:off x="543877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Line 229"/>
              <p:cNvSpPr>
                <a:spLocks noChangeShapeType="1"/>
              </p:cNvSpPr>
              <p:nvPr/>
            </p:nvSpPr>
            <p:spPr bwMode="auto">
              <a:xfrm flipV="1">
                <a:off x="543877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Line 230"/>
              <p:cNvSpPr>
                <a:spLocks noChangeShapeType="1"/>
              </p:cNvSpPr>
              <p:nvPr/>
            </p:nvSpPr>
            <p:spPr bwMode="auto">
              <a:xfrm>
                <a:off x="549751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20" name="Line 231"/>
              <p:cNvSpPr>
                <a:spLocks noChangeShapeType="1"/>
              </p:cNvSpPr>
              <p:nvPr/>
            </p:nvSpPr>
            <p:spPr bwMode="auto">
              <a:xfrm flipV="1">
                <a:off x="549751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21" name="Line 232"/>
              <p:cNvSpPr>
                <a:spLocks noChangeShapeType="1"/>
              </p:cNvSpPr>
              <p:nvPr/>
            </p:nvSpPr>
            <p:spPr bwMode="auto">
              <a:xfrm>
                <a:off x="55578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22" name="Line 233"/>
              <p:cNvSpPr>
                <a:spLocks noChangeShapeType="1"/>
              </p:cNvSpPr>
              <p:nvPr/>
            </p:nvSpPr>
            <p:spPr bwMode="auto">
              <a:xfrm flipV="1">
                <a:off x="55578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23" name="Line 234"/>
              <p:cNvSpPr>
                <a:spLocks noChangeShapeType="1"/>
              </p:cNvSpPr>
              <p:nvPr/>
            </p:nvSpPr>
            <p:spPr bwMode="auto">
              <a:xfrm>
                <a:off x="561657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24" name="Line 235"/>
              <p:cNvSpPr>
                <a:spLocks noChangeShapeType="1"/>
              </p:cNvSpPr>
              <p:nvPr/>
            </p:nvSpPr>
            <p:spPr bwMode="auto">
              <a:xfrm flipV="1">
                <a:off x="561657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25" name="Line 236"/>
              <p:cNvSpPr>
                <a:spLocks noChangeShapeType="1"/>
              </p:cNvSpPr>
              <p:nvPr/>
            </p:nvSpPr>
            <p:spPr bwMode="auto">
              <a:xfrm>
                <a:off x="567531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26" name="Line 237"/>
              <p:cNvSpPr>
                <a:spLocks noChangeShapeType="1"/>
              </p:cNvSpPr>
              <p:nvPr/>
            </p:nvSpPr>
            <p:spPr bwMode="auto">
              <a:xfrm flipV="1">
                <a:off x="567531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27" name="Line 238"/>
              <p:cNvSpPr>
                <a:spLocks noChangeShapeType="1"/>
              </p:cNvSpPr>
              <p:nvPr/>
            </p:nvSpPr>
            <p:spPr bwMode="auto">
              <a:xfrm>
                <a:off x="5735638" y="5853113"/>
                <a:ext cx="0" cy="93663"/>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28" name="Line 239"/>
              <p:cNvSpPr>
                <a:spLocks noChangeShapeType="1"/>
              </p:cNvSpPr>
              <p:nvPr/>
            </p:nvSpPr>
            <p:spPr bwMode="auto">
              <a:xfrm flipV="1">
                <a:off x="5735638" y="1082676"/>
                <a:ext cx="0" cy="9207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29" name="Rectangle 240"/>
              <p:cNvSpPr>
                <a:spLocks noChangeArrowheads="1"/>
              </p:cNvSpPr>
              <p:nvPr/>
            </p:nvSpPr>
            <p:spPr bwMode="auto">
              <a:xfrm>
                <a:off x="5568950" y="5969001"/>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80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2830" name="Line 241"/>
              <p:cNvSpPr>
                <a:spLocks noChangeShapeType="1"/>
              </p:cNvSpPr>
              <p:nvPr/>
            </p:nvSpPr>
            <p:spPr bwMode="auto">
              <a:xfrm>
                <a:off x="579437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31" name="Line 242"/>
              <p:cNvSpPr>
                <a:spLocks noChangeShapeType="1"/>
              </p:cNvSpPr>
              <p:nvPr/>
            </p:nvSpPr>
            <p:spPr bwMode="auto">
              <a:xfrm flipV="1">
                <a:off x="579437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32" name="Line 243"/>
              <p:cNvSpPr>
                <a:spLocks noChangeShapeType="1"/>
              </p:cNvSpPr>
              <p:nvPr/>
            </p:nvSpPr>
            <p:spPr bwMode="auto">
              <a:xfrm>
                <a:off x="585311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33" name="Line 244"/>
              <p:cNvSpPr>
                <a:spLocks noChangeShapeType="1"/>
              </p:cNvSpPr>
              <p:nvPr/>
            </p:nvSpPr>
            <p:spPr bwMode="auto">
              <a:xfrm flipV="1">
                <a:off x="585311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34" name="Line 245"/>
              <p:cNvSpPr>
                <a:spLocks noChangeShapeType="1"/>
              </p:cNvSpPr>
              <p:nvPr/>
            </p:nvSpPr>
            <p:spPr bwMode="auto">
              <a:xfrm>
                <a:off x="59134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35" name="Line 246"/>
              <p:cNvSpPr>
                <a:spLocks noChangeShapeType="1"/>
              </p:cNvSpPr>
              <p:nvPr/>
            </p:nvSpPr>
            <p:spPr bwMode="auto">
              <a:xfrm flipV="1">
                <a:off x="59134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36" name="Line 247"/>
              <p:cNvSpPr>
                <a:spLocks noChangeShapeType="1"/>
              </p:cNvSpPr>
              <p:nvPr/>
            </p:nvSpPr>
            <p:spPr bwMode="auto">
              <a:xfrm>
                <a:off x="597217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37" name="Line 248"/>
              <p:cNvSpPr>
                <a:spLocks noChangeShapeType="1"/>
              </p:cNvSpPr>
              <p:nvPr/>
            </p:nvSpPr>
            <p:spPr bwMode="auto">
              <a:xfrm flipV="1">
                <a:off x="597217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38" name="Line 249"/>
              <p:cNvSpPr>
                <a:spLocks noChangeShapeType="1"/>
              </p:cNvSpPr>
              <p:nvPr/>
            </p:nvSpPr>
            <p:spPr bwMode="auto">
              <a:xfrm>
                <a:off x="603091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39" name="Line 250"/>
              <p:cNvSpPr>
                <a:spLocks noChangeShapeType="1"/>
              </p:cNvSpPr>
              <p:nvPr/>
            </p:nvSpPr>
            <p:spPr bwMode="auto">
              <a:xfrm flipV="1">
                <a:off x="603091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40" name="Line 251"/>
              <p:cNvSpPr>
                <a:spLocks noChangeShapeType="1"/>
              </p:cNvSpPr>
              <p:nvPr/>
            </p:nvSpPr>
            <p:spPr bwMode="auto">
              <a:xfrm>
                <a:off x="6091238"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41" name="Line 252"/>
              <p:cNvSpPr>
                <a:spLocks noChangeShapeType="1"/>
              </p:cNvSpPr>
              <p:nvPr/>
            </p:nvSpPr>
            <p:spPr bwMode="auto">
              <a:xfrm flipV="1">
                <a:off x="6091238"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42" name="Line 253"/>
              <p:cNvSpPr>
                <a:spLocks noChangeShapeType="1"/>
              </p:cNvSpPr>
              <p:nvPr/>
            </p:nvSpPr>
            <p:spPr bwMode="auto">
              <a:xfrm>
                <a:off x="614997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43" name="Line 254"/>
              <p:cNvSpPr>
                <a:spLocks noChangeShapeType="1"/>
              </p:cNvSpPr>
              <p:nvPr/>
            </p:nvSpPr>
            <p:spPr bwMode="auto">
              <a:xfrm flipV="1">
                <a:off x="614997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44" name="Line 255"/>
              <p:cNvSpPr>
                <a:spLocks noChangeShapeType="1"/>
              </p:cNvSpPr>
              <p:nvPr/>
            </p:nvSpPr>
            <p:spPr bwMode="auto">
              <a:xfrm>
                <a:off x="620871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45" name="Line 256"/>
              <p:cNvSpPr>
                <a:spLocks noChangeShapeType="1"/>
              </p:cNvSpPr>
              <p:nvPr/>
            </p:nvSpPr>
            <p:spPr bwMode="auto">
              <a:xfrm flipV="1">
                <a:off x="620871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46" name="Line 257"/>
              <p:cNvSpPr>
                <a:spLocks noChangeShapeType="1"/>
              </p:cNvSpPr>
              <p:nvPr/>
            </p:nvSpPr>
            <p:spPr bwMode="auto">
              <a:xfrm>
                <a:off x="626745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47" name="Line 258"/>
              <p:cNvSpPr>
                <a:spLocks noChangeShapeType="1"/>
              </p:cNvSpPr>
              <p:nvPr/>
            </p:nvSpPr>
            <p:spPr bwMode="auto">
              <a:xfrm flipV="1">
                <a:off x="626745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64" name="Line 259"/>
              <p:cNvSpPr>
                <a:spLocks noChangeShapeType="1"/>
              </p:cNvSpPr>
              <p:nvPr/>
            </p:nvSpPr>
            <p:spPr bwMode="auto">
              <a:xfrm>
                <a:off x="6327775" y="5853113"/>
                <a:ext cx="0" cy="93663"/>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65" name="Line 260"/>
              <p:cNvSpPr>
                <a:spLocks noChangeShapeType="1"/>
              </p:cNvSpPr>
              <p:nvPr/>
            </p:nvSpPr>
            <p:spPr bwMode="auto">
              <a:xfrm flipV="1">
                <a:off x="6327775" y="1082676"/>
                <a:ext cx="0" cy="9207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67" name="Rectangle 261"/>
              <p:cNvSpPr>
                <a:spLocks noChangeArrowheads="1"/>
              </p:cNvSpPr>
              <p:nvPr/>
            </p:nvSpPr>
            <p:spPr bwMode="auto">
              <a:xfrm>
                <a:off x="6162675" y="5969001"/>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90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2468" name="Line 262"/>
              <p:cNvSpPr>
                <a:spLocks noChangeShapeType="1"/>
              </p:cNvSpPr>
              <p:nvPr/>
            </p:nvSpPr>
            <p:spPr bwMode="auto">
              <a:xfrm>
                <a:off x="638651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69" name="Line 263"/>
              <p:cNvSpPr>
                <a:spLocks noChangeShapeType="1"/>
              </p:cNvSpPr>
              <p:nvPr/>
            </p:nvSpPr>
            <p:spPr bwMode="auto">
              <a:xfrm flipV="1">
                <a:off x="638651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70" name="Line 264"/>
              <p:cNvSpPr>
                <a:spLocks noChangeShapeType="1"/>
              </p:cNvSpPr>
              <p:nvPr/>
            </p:nvSpPr>
            <p:spPr bwMode="auto">
              <a:xfrm>
                <a:off x="644525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71" name="Line 265"/>
              <p:cNvSpPr>
                <a:spLocks noChangeShapeType="1"/>
              </p:cNvSpPr>
              <p:nvPr/>
            </p:nvSpPr>
            <p:spPr bwMode="auto">
              <a:xfrm flipV="1">
                <a:off x="644525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72" name="Line 266"/>
              <p:cNvSpPr>
                <a:spLocks noChangeShapeType="1"/>
              </p:cNvSpPr>
              <p:nvPr/>
            </p:nvSpPr>
            <p:spPr bwMode="auto">
              <a:xfrm>
                <a:off x="650557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73" name="Line 267"/>
              <p:cNvSpPr>
                <a:spLocks noChangeShapeType="1"/>
              </p:cNvSpPr>
              <p:nvPr/>
            </p:nvSpPr>
            <p:spPr bwMode="auto">
              <a:xfrm flipV="1">
                <a:off x="650557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74" name="Line 268"/>
              <p:cNvSpPr>
                <a:spLocks noChangeShapeType="1"/>
              </p:cNvSpPr>
              <p:nvPr/>
            </p:nvSpPr>
            <p:spPr bwMode="auto">
              <a:xfrm>
                <a:off x="656431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75" name="Line 269"/>
              <p:cNvSpPr>
                <a:spLocks noChangeShapeType="1"/>
              </p:cNvSpPr>
              <p:nvPr/>
            </p:nvSpPr>
            <p:spPr bwMode="auto">
              <a:xfrm flipV="1">
                <a:off x="656431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76" name="Line 270"/>
              <p:cNvSpPr>
                <a:spLocks noChangeShapeType="1"/>
              </p:cNvSpPr>
              <p:nvPr/>
            </p:nvSpPr>
            <p:spPr bwMode="auto">
              <a:xfrm>
                <a:off x="662305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77" name="Line 271"/>
              <p:cNvSpPr>
                <a:spLocks noChangeShapeType="1"/>
              </p:cNvSpPr>
              <p:nvPr/>
            </p:nvSpPr>
            <p:spPr bwMode="auto">
              <a:xfrm flipV="1">
                <a:off x="662305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78" name="Line 272"/>
              <p:cNvSpPr>
                <a:spLocks noChangeShapeType="1"/>
              </p:cNvSpPr>
              <p:nvPr/>
            </p:nvSpPr>
            <p:spPr bwMode="auto">
              <a:xfrm>
                <a:off x="668337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79" name="Line 273"/>
              <p:cNvSpPr>
                <a:spLocks noChangeShapeType="1"/>
              </p:cNvSpPr>
              <p:nvPr/>
            </p:nvSpPr>
            <p:spPr bwMode="auto">
              <a:xfrm flipV="1">
                <a:off x="668337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80" name="Line 274"/>
              <p:cNvSpPr>
                <a:spLocks noChangeShapeType="1"/>
              </p:cNvSpPr>
              <p:nvPr/>
            </p:nvSpPr>
            <p:spPr bwMode="auto">
              <a:xfrm>
                <a:off x="6742113"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81" name="Line 275"/>
              <p:cNvSpPr>
                <a:spLocks noChangeShapeType="1"/>
              </p:cNvSpPr>
              <p:nvPr/>
            </p:nvSpPr>
            <p:spPr bwMode="auto">
              <a:xfrm flipV="1">
                <a:off x="6742113"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82" name="Line 276"/>
              <p:cNvSpPr>
                <a:spLocks noChangeShapeType="1"/>
              </p:cNvSpPr>
              <p:nvPr/>
            </p:nvSpPr>
            <p:spPr bwMode="auto">
              <a:xfrm>
                <a:off x="6800850"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83" name="Line 277"/>
              <p:cNvSpPr>
                <a:spLocks noChangeShapeType="1"/>
              </p:cNvSpPr>
              <p:nvPr/>
            </p:nvSpPr>
            <p:spPr bwMode="auto">
              <a:xfrm flipV="1">
                <a:off x="6800850"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84" name="Line 278"/>
              <p:cNvSpPr>
                <a:spLocks noChangeShapeType="1"/>
              </p:cNvSpPr>
              <p:nvPr/>
            </p:nvSpPr>
            <p:spPr bwMode="auto">
              <a:xfrm>
                <a:off x="6861175" y="5853113"/>
                <a:ext cx="0" cy="47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85" name="Line 279"/>
              <p:cNvSpPr>
                <a:spLocks noChangeShapeType="1"/>
              </p:cNvSpPr>
              <p:nvPr/>
            </p:nvSpPr>
            <p:spPr bwMode="auto">
              <a:xfrm flipV="1">
                <a:off x="6861175" y="1128713"/>
                <a:ext cx="0" cy="46038"/>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86" name="Line 280"/>
              <p:cNvSpPr>
                <a:spLocks noChangeShapeType="1"/>
              </p:cNvSpPr>
              <p:nvPr/>
            </p:nvSpPr>
            <p:spPr bwMode="auto">
              <a:xfrm>
                <a:off x="6919913" y="5853113"/>
                <a:ext cx="0" cy="93663"/>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87" name="Line 281"/>
              <p:cNvSpPr>
                <a:spLocks noChangeShapeType="1"/>
              </p:cNvSpPr>
              <p:nvPr/>
            </p:nvSpPr>
            <p:spPr bwMode="auto">
              <a:xfrm flipV="1">
                <a:off x="6919913" y="1082676"/>
                <a:ext cx="0" cy="9207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488" name="Rectangle 282"/>
              <p:cNvSpPr>
                <a:spLocks noChangeArrowheads="1"/>
              </p:cNvSpPr>
              <p:nvPr/>
            </p:nvSpPr>
            <p:spPr bwMode="auto">
              <a:xfrm>
                <a:off x="6694488" y="5969001"/>
                <a:ext cx="36548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100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2489" name="Rectangle 283"/>
              <p:cNvSpPr>
                <a:spLocks noChangeArrowheads="1"/>
              </p:cNvSpPr>
              <p:nvPr/>
            </p:nvSpPr>
            <p:spPr bwMode="auto">
              <a:xfrm>
                <a:off x="2184400" y="6188076"/>
                <a:ext cx="330218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Generations of random mating</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2490" name="Oval 284"/>
              <p:cNvSpPr>
                <a:spLocks noChangeArrowheads="1"/>
              </p:cNvSpPr>
              <p:nvPr/>
            </p:nvSpPr>
            <p:spPr bwMode="auto">
              <a:xfrm>
                <a:off x="942975" y="1122363"/>
                <a:ext cx="106363" cy="107950"/>
              </a:xfrm>
              <a:prstGeom prst="ellipse">
                <a:avLst/>
              </a:prstGeom>
              <a:solidFill>
                <a:srgbClr val="000000"/>
              </a:solidFill>
              <a:ln w="301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2491" name="Oval 285"/>
              <p:cNvSpPr>
                <a:spLocks noChangeArrowheads="1"/>
              </p:cNvSpPr>
              <p:nvPr/>
            </p:nvSpPr>
            <p:spPr bwMode="auto">
              <a:xfrm>
                <a:off x="1120775" y="5214938"/>
                <a:ext cx="106363" cy="107950"/>
              </a:xfrm>
              <a:prstGeom prst="ellipse">
                <a:avLst/>
              </a:prstGeom>
              <a:solidFill>
                <a:srgbClr val="000000"/>
              </a:solidFill>
              <a:ln w="301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2492" name="Oval 286"/>
              <p:cNvSpPr>
                <a:spLocks noChangeArrowheads="1"/>
              </p:cNvSpPr>
              <p:nvPr/>
            </p:nvSpPr>
            <p:spPr bwMode="auto">
              <a:xfrm>
                <a:off x="1298575" y="5727701"/>
                <a:ext cx="106363" cy="106363"/>
              </a:xfrm>
              <a:prstGeom prst="ellipse">
                <a:avLst/>
              </a:prstGeom>
              <a:solidFill>
                <a:srgbClr val="000000"/>
              </a:solidFill>
              <a:ln w="301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2493" name="Oval 287"/>
              <p:cNvSpPr>
                <a:spLocks noChangeArrowheads="1"/>
              </p:cNvSpPr>
              <p:nvPr/>
            </p:nvSpPr>
            <p:spPr bwMode="auto">
              <a:xfrm>
                <a:off x="1476375" y="5791201"/>
                <a:ext cx="106363" cy="106363"/>
              </a:xfrm>
              <a:prstGeom prst="ellipse">
                <a:avLst/>
              </a:prstGeom>
              <a:solidFill>
                <a:srgbClr val="000000"/>
              </a:solidFill>
              <a:ln w="301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2494" name="Oval 288"/>
              <p:cNvSpPr>
                <a:spLocks noChangeArrowheads="1"/>
              </p:cNvSpPr>
              <p:nvPr/>
            </p:nvSpPr>
            <p:spPr bwMode="auto">
              <a:xfrm>
                <a:off x="1654175" y="5799138"/>
                <a:ext cx="106363" cy="106363"/>
              </a:xfrm>
              <a:prstGeom prst="ellipse">
                <a:avLst/>
              </a:prstGeom>
              <a:solidFill>
                <a:srgbClr val="000000"/>
              </a:solidFill>
              <a:ln w="301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2495" name="Oval 289"/>
              <p:cNvSpPr>
                <a:spLocks noChangeArrowheads="1"/>
              </p:cNvSpPr>
              <p:nvPr/>
            </p:nvSpPr>
            <p:spPr bwMode="auto">
              <a:xfrm>
                <a:off x="1830388" y="5800726"/>
                <a:ext cx="107950" cy="106363"/>
              </a:xfrm>
              <a:prstGeom prst="ellipse">
                <a:avLst/>
              </a:prstGeom>
              <a:solidFill>
                <a:srgbClr val="000000"/>
              </a:solidFill>
              <a:ln w="301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2848" name="Oval 290"/>
              <p:cNvSpPr>
                <a:spLocks noChangeArrowheads="1"/>
              </p:cNvSpPr>
              <p:nvPr/>
            </p:nvSpPr>
            <p:spPr bwMode="auto">
              <a:xfrm>
                <a:off x="2008188" y="5800726"/>
                <a:ext cx="106363" cy="106363"/>
              </a:xfrm>
              <a:prstGeom prst="ellipse">
                <a:avLst/>
              </a:prstGeom>
              <a:solidFill>
                <a:srgbClr val="000000"/>
              </a:solidFill>
              <a:ln w="301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2849" name="Oval 291"/>
              <p:cNvSpPr>
                <a:spLocks noChangeArrowheads="1"/>
              </p:cNvSpPr>
              <p:nvPr/>
            </p:nvSpPr>
            <p:spPr bwMode="auto">
              <a:xfrm>
                <a:off x="2185988" y="5800726"/>
                <a:ext cx="106363" cy="106363"/>
              </a:xfrm>
              <a:prstGeom prst="ellipse">
                <a:avLst/>
              </a:prstGeom>
              <a:solidFill>
                <a:srgbClr val="000000"/>
              </a:solidFill>
              <a:ln w="301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2850" name="Oval 292"/>
              <p:cNvSpPr>
                <a:spLocks noChangeArrowheads="1"/>
              </p:cNvSpPr>
              <p:nvPr/>
            </p:nvSpPr>
            <p:spPr bwMode="auto">
              <a:xfrm>
                <a:off x="2363788" y="5800726"/>
                <a:ext cx="106363" cy="106363"/>
              </a:xfrm>
              <a:prstGeom prst="ellipse">
                <a:avLst/>
              </a:prstGeom>
              <a:solidFill>
                <a:srgbClr val="000000"/>
              </a:solidFill>
              <a:ln w="301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2851" name="Oval 293"/>
              <p:cNvSpPr>
                <a:spLocks noChangeArrowheads="1"/>
              </p:cNvSpPr>
              <p:nvPr/>
            </p:nvSpPr>
            <p:spPr bwMode="auto">
              <a:xfrm>
                <a:off x="2541588" y="5800726"/>
                <a:ext cx="107950" cy="106363"/>
              </a:xfrm>
              <a:prstGeom prst="ellipse">
                <a:avLst/>
              </a:prstGeom>
              <a:solidFill>
                <a:srgbClr val="000000"/>
              </a:solidFill>
              <a:ln w="301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2852" name="Freeform 294"/>
              <p:cNvSpPr>
                <a:spLocks/>
              </p:cNvSpPr>
              <p:nvPr/>
            </p:nvSpPr>
            <p:spPr bwMode="auto">
              <a:xfrm>
                <a:off x="995363" y="1174751"/>
                <a:ext cx="1658938" cy="4678363"/>
              </a:xfrm>
              <a:custGeom>
                <a:avLst/>
                <a:gdLst>
                  <a:gd name="T0" fmla="*/ 0 w 2088"/>
                  <a:gd name="T1" fmla="*/ 0 h 5893"/>
                  <a:gd name="T2" fmla="*/ 73 w 2088"/>
                  <a:gd name="T3" fmla="*/ 2947 h 5893"/>
                  <a:gd name="T4" fmla="*/ 148 w 2088"/>
                  <a:gd name="T5" fmla="*/ 4420 h 5893"/>
                  <a:gd name="T6" fmla="*/ 222 w 2088"/>
                  <a:gd name="T7" fmla="*/ 5157 h 5893"/>
                  <a:gd name="T8" fmla="*/ 297 w 2088"/>
                  <a:gd name="T9" fmla="*/ 5525 h 5893"/>
                  <a:gd name="T10" fmla="*/ 372 w 2088"/>
                  <a:gd name="T11" fmla="*/ 5709 h 5893"/>
                  <a:gd name="T12" fmla="*/ 446 w 2088"/>
                  <a:gd name="T13" fmla="*/ 5801 h 5893"/>
                  <a:gd name="T14" fmla="*/ 521 w 2088"/>
                  <a:gd name="T15" fmla="*/ 5847 h 5893"/>
                  <a:gd name="T16" fmla="*/ 597 w 2088"/>
                  <a:gd name="T17" fmla="*/ 5870 h 5893"/>
                  <a:gd name="T18" fmla="*/ 670 w 2088"/>
                  <a:gd name="T19" fmla="*/ 5883 h 5893"/>
                  <a:gd name="T20" fmla="*/ 745 w 2088"/>
                  <a:gd name="T21" fmla="*/ 5889 h 5893"/>
                  <a:gd name="T22" fmla="*/ 821 w 2088"/>
                  <a:gd name="T23" fmla="*/ 5890 h 5893"/>
                  <a:gd name="T24" fmla="*/ 894 w 2088"/>
                  <a:gd name="T25" fmla="*/ 5892 h 5893"/>
                  <a:gd name="T26" fmla="*/ 969 w 2088"/>
                  <a:gd name="T27" fmla="*/ 5893 h 5893"/>
                  <a:gd name="T28" fmla="*/ 1043 w 2088"/>
                  <a:gd name="T29" fmla="*/ 5893 h 5893"/>
                  <a:gd name="T30" fmla="*/ 1118 w 2088"/>
                  <a:gd name="T31" fmla="*/ 5893 h 5893"/>
                  <a:gd name="T32" fmla="*/ 1193 w 2088"/>
                  <a:gd name="T33" fmla="*/ 5893 h 5893"/>
                  <a:gd name="T34" fmla="*/ 1267 w 2088"/>
                  <a:gd name="T35" fmla="*/ 5893 h 5893"/>
                  <a:gd name="T36" fmla="*/ 1342 w 2088"/>
                  <a:gd name="T37" fmla="*/ 5893 h 5893"/>
                  <a:gd name="T38" fmla="*/ 1418 w 2088"/>
                  <a:gd name="T39" fmla="*/ 5893 h 5893"/>
                  <a:gd name="T40" fmla="*/ 1491 w 2088"/>
                  <a:gd name="T41" fmla="*/ 5893 h 5893"/>
                  <a:gd name="T42" fmla="*/ 1566 w 2088"/>
                  <a:gd name="T43" fmla="*/ 5893 h 5893"/>
                  <a:gd name="T44" fmla="*/ 1642 w 2088"/>
                  <a:gd name="T45" fmla="*/ 5893 h 5893"/>
                  <a:gd name="T46" fmla="*/ 1715 w 2088"/>
                  <a:gd name="T47" fmla="*/ 5893 h 5893"/>
                  <a:gd name="T48" fmla="*/ 1790 w 2088"/>
                  <a:gd name="T49" fmla="*/ 5893 h 5893"/>
                  <a:gd name="T50" fmla="*/ 1866 w 2088"/>
                  <a:gd name="T51" fmla="*/ 5893 h 5893"/>
                  <a:gd name="T52" fmla="*/ 1939 w 2088"/>
                  <a:gd name="T53" fmla="*/ 5893 h 5893"/>
                  <a:gd name="T54" fmla="*/ 2015 w 2088"/>
                  <a:gd name="T55" fmla="*/ 5893 h 5893"/>
                  <a:gd name="T56" fmla="*/ 2088 w 2088"/>
                  <a:gd name="T57" fmla="*/ 5893 h 5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88" h="5893">
                    <a:moveTo>
                      <a:pt x="0" y="0"/>
                    </a:moveTo>
                    <a:lnTo>
                      <a:pt x="73" y="2947"/>
                    </a:lnTo>
                    <a:lnTo>
                      <a:pt x="148" y="4420"/>
                    </a:lnTo>
                    <a:lnTo>
                      <a:pt x="222" y="5157"/>
                    </a:lnTo>
                    <a:lnTo>
                      <a:pt x="297" y="5525"/>
                    </a:lnTo>
                    <a:lnTo>
                      <a:pt x="372" y="5709"/>
                    </a:lnTo>
                    <a:lnTo>
                      <a:pt x="446" y="5801"/>
                    </a:lnTo>
                    <a:lnTo>
                      <a:pt x="521" y="5847"/>
                    </a:lnTo>
                    <a:lnTo>
                      <a:pt x="597" y="5870"/>
                    </a:lnTo>
                    <a:lnTo>
                      <a:pt x="670" y="5883"/>
                    </a:lnTo>
                    <a:lnTo>
                      <a:pt x="745" y="5889"/>
                    </a:lnTo>
                    <a:lnTo>
                      <a:pt x="821" y="5890"/>
                    </a:lnTo>
                    <a:lnTo>
                      <a:pt x="894" y="5892"/>
                    </a:lnTo>
                    <a:lnTo>
                      <a:pt x="969" y="5893"/>
                    </a:lnTo>
                    <a:lnTo>
                      <a:pt x="1043" y="5893"/>
                    </a:lnTo>
                    <a:lnTo>
                      <a:pt x="1118" y="5893"/>
                    </a:lnTo>
                    <a:lnTo>
                      <a:pt x="1193" y="5893"/>
                    </a:lnTo>
                    <a:lnTo>
                      <a:pt x="1267" y="5893"/>
                    </a:lnTo>
                    <a:lnTo>
                      <a:pt x="1342" y="5893"/>
                    </a:lnTo>
                    <a:lnTo>
                      <a:pt x="1418" y="5893"/>
                    </a:lnTo>
                    <a:lnTo>
                      <a:pt x="1491" y="5893"/>
                    </a:lnTo>
                    <a:lnTo>
                      <a:pt x="1566" y="5893"/>
                    </a:lnTo>
                    <a:lnTo>
                      <a:pt x="1642" y="5893"/>
                    </a:lnTo>
                    <a:lnTo>
                      <a:pt x="1715" y="5893"/>
                    </a:lnTo>
                    <a:lnTo>
                      <a:pt x="1790" y="5893"/>
                    </a:lnTo>
                    <a:lnTo>
                      <a:pt x="1866" y="5893"/>
                    </a:lnTo>
                    <a:lnTo>
                      <a:pt x="1939" y="5893"/>
                    </a:lnTo>
                    <a:lnTo>
                      <a:pt x="2015" y="5893"/>
                    </a:lnTo>
                    <a:lnTo>
                      <a:pt x="2088" y="5893"/>
                    </a:lnTo>
                  </a:path>
                </a:pathLst>
              </a:cu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53" name="Oval 295"/>
              <p:cNvSpPr>
                <a:spLocks noChangeArrowheads="1"/>
              </p:cNvSpPr>
              <p:nvPr/>
            </p:nvSpPr>
            <p:spPr bwMode="auto">
              <a:xfrm>
                <a:off x="2719388" y="5800726"/>
                <a:ext cx="107950" cy="106363"/>
              </a:xfrm>
              <a:prstGeom prst="ellipse">
                <a:avLst/>
              </a:prstGeom>
              <a:solidFill>
                <a:srgbClr val="000000"/>
              </a:solidFill>
              <a:ln w="301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2854" name="Freeform 296"/>
              <p:cNvSpPr>
                <a:spLocks/>
              </p:cNvSpPr>
              <p:nvPr/>
            </p:nvSpPr>
            <p:spPr bwMode="auto">
              <a:xfrm>
                <a:off x="2654300" y="5853113"/>
                <a:ext cx="119063" cy="0"/>
              </a:xfrm>
              <a:custGeom>
                <a:avLst/>
                <a:gdLst>
                  <a:gd name="T0" fmla="*/ 0 w 151"/>
                  <a:gd name="T1" fmla="*/ 75 w 151"/>
                  <a:gd name="T2" fmla="*/ 151 w 151"/>
                </a:gdLst>
                <a:ahLst/>
                <a:cxnLst>
                  <a:cxn ang="0">
                    <a:pos x="T0" y="0"/>
                  </a:cxn>
                  <a:cxn ang="0">
                    <a:pos x="T1" y="0"/>
                  </a:cxn>
                  <a:cxn ang="0">
                    <a:pos x="T2" y="0"/>
                  </a:cxn>
                </a:cxnLst>
                <a:rect l="0" t="0" r="r" b="b"/>
                <a:pathLst>
                  <a:path w="151">
                    <a:moveTo>
                      <a:pt x="0" y="0"/>
                    </a:moveTo>
                    <a:lnTo>
                      <a:pt x="75" y="0"/>
                    </a:lnTo>
                    <a:lnTo>
                      <a:pt x="151" y="0"/>
                    </a:lnTo>
                  </a:path>
                </a:pathLst>
              </a:cu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55" name="Oval 297"/>
              <p:cNvSpPr>
                <a:spLocks noChangeArrowheads="1"/>
              </p:cNvSpPr>
              <p:nvPr/>
            </p:nvSpPr>
            <p:spPr bwMode="auto">
              <a:xfrm>
                <a:off x="942975" y="1122363"/>
                <a:ext cx="106363" cy="107950"/>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56" name="Oval 298"/>
              <p:cNvSpPr>
                <a:spLocks noChangeArrowheads="1"/>
              </p:cNvSpPr>
              <p:nvPr/>
            </p:nvSpPr>
            <p:spPr bwMode="auto">
              <a:xfrm>
                <a:off x="1120775" y="1789113"/>
                <a:ext cx="106363" cy="106363"/>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57" name="Oval 299"/>
              <p:cNvSpPr>
                <a:spLocks noChangeArrowheads="1"/>
              </p:cNvSpPr>
              <p:nvPr/>
            </p:nvSpPr>
            <p:spPr bwMode="auto">
              <a:xfrm>
                <a:off x="1298575" y="2362201"/>
                <a:ext cx="106363" cy="106363"/>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58" name="Oval 300"/>
              <p:cNvSpPr>
                <a:spLocks noChangeArrowheads="1"/>
              </p:cNvSpPr>
              <p:nvPr/>
            </p:nvSpPr>
            <p:spPr bwMode="auto">
              <a:xfrm>
                <a:off x="1476375" y="2851151"/>
                <a:ext cx="106363" cy="107950"/>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59" name="Oval 301"/>
              <p:cNvSpPr>
                <a:spLocks noChangeArrowheads="1"/>
              </p:cNvSpPr>
              <p:nvPr/>
            </p:nvSpPr>
            <p:spPr bwMode="auto">
              <a:xfrm>
                <a:off x="1654175" y="3273426"/>
                <a:ext cx="106363" cy="106363"/>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60" name="Oval 302"/>
              <p:cNvSpPr>
                <a:spLocks noChangeArrowheads="1"/>
              </p:cNvSpPr>
              <p:nvPr/>
            </p:nvSpPr>
            <p:spPr bwMode="auto">
              <a:xfrm>
                <a:off x="1830388" y="3633788"/>
                <a:ext cx="107950" cy="106363"/>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61" name="Oval 303"/>
              <p:cNvSpPr>
                <a:spLocks noChangeArrowheads="1"/>
              </p:cNvSpPr>
              <p:nvPr/>
            </p:nvSpPr>
            <p:spPr bwMode="auto">
              <a:xfrm>
                <a:off x="2008188" y="3941763"/>
                <a:ext cx="106363" cy="106363"/>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62" name="Oval 304"/>
              <p:cNvSpPr>
                <a:spLocks noChangeArrowheads="1"/>
              </p:cNvSpPr>
              <p:nvPr/>
            </p:nvSpPr>
            <p:spPr bwMode="auto">
              <a:xfrm>
                <a:off x="2185988" y="4206876"/>
                <a:ext cx="106363" cy="107950"/>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63" name="Oval 305"/>
              <p:cNvSpPr>
                <a:spLocks noChangeArrowheads="1"/>
              </p:cNvSpPr>
              <p:nvPr/>
            </p:nvSpPr>
            <p:spPr bwMode="auto">
              <a:xfrm>
                <a:off x="2363788" y="4433888"/>
                <a:ext cx="106363" cy="107950"/>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64" name="Oval 306"/>
              <p:cNvSpPr>
                <a:spLocks noChangeArrowheads="1"/>
              </p:cNvSpPr>
              <p:nvPr/>
            </p:nvSpPr>
            <p:spPr bwMode="auto">
              <a:xfrm>
                <a:off x="2541588" y="4629151"/>
                <a:ext cx="107950" cy="106363"/>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65" name="Oval 307"/>
              <p:cNvSpPr>
                <a:spLocks noChangeArrowheads="1"/>
              </p:cNvSpPr>
              <p:nvPr/>
            </p:nvSpPr>
            <p:spPr bwMode="auto">
              <a:xfrm>
                <a:off x="2719388" y="4795838"/>
                <a:ext cx="107950" cy="107950"/>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66" name="Oval 308"/>
              <p:cNvSpPr>
                <a:spLocks noChangeArrowheads="1"/>
              </p:cNvSpPr>
              <p:nvPr/>
            </p:nvSpPr>
            <p:spPr bwMode="auto">
              <a:xfrm>
                <a:off x="2897188" y="4938713"/>
                <a:ext cx="107950" cy="107950"/>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67" name="Oval 309"/>
              <p:cNvSpPr>
                <a:spLocks noChangeArrowheads="1"/>
              </p:cNvSpPr>
              <p:nvPr/>
            </p:nvSpPr>
            <p:spPr bwMode="auto">
              <a:xfrm>
                <a:off x="3074988" y="5062538"/>
                <a:ext cx="107950" cy="106363"/>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68" name="Oval 310"/>
              <p:cNvSpPr>
                <a:spLocks noChangeArrowheads="1"/>
              </p:cNvSpPr>
              <p:nvPr/>
            </p:nvSpPr>
            <p:spPr bwMode="auto">
              <a:xfrm>
                <a:off x="3252788" y="5167313"/>
                <a:ext cx="107950" cy="106363"/>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69" name="Oval 311"/>
              <p:cNvSpPr>
                <a:spLocks noChangeArrowheads="1"/>
              </p:cNvSpPr>
              <p:nvPr/>
            </p:nvSpPr>
            <p:spPr bwMode="auto">
              <a:xfrm>
                <a:off x="3430588" y="5256213"/>
                <a:ext cx="107950" cy="107950"/>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70" name="Oval 312"/>
              <p:cNvSpPr>
                <a:spLocks noChangeArrowheads="1"/>
              </p:cNvSpPr>
              <p:nvPr/>
            </p:nvSpPr>
            <p:spPr bwMode="auto">
              <a:xfrm>
                <a:off x="3608388" y="5335588"/>
                <a:ext cx="107950" cy="106363"/>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71" name="Oval 313"/>
              <p:cNvSpPr>
                <a:spLocks noChangeArrowheads="1"/>
              </p:cNvSpPr>
              <p:nvPr/>
            </p:nvSpPr>
            <p:spPr bwMode="auto">
              <a:xfrm>
                <a:off x="3786188" y="5400676"/>
                <a:ext cx="107950" cy="107950"/>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72" name="Oval 314"/>
              <p:cNvSpPr>
                <a:spLocks noChangeArrowheads="1"/>
              </p:cNvSpPr>
              <p:nvPr/>
            </p:nvSpPr>
            <p:spPr bwMode="auto">
              <a:xfrm>
                <a:off x="3962400" y="5457826"/>
                <a:ext cx="109538" cy="107950"/>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73" name="Oval 315"/>
              <p:cNvSpPr>
                <a:spLocks noChangeArrowheads="1"/>
              </p:cNvSpPr>
              <p:nvPr/>
            </p:nvSpPr>
            <p:spPr bwMode="auto">
              <a:xfrm>
                <a:off x="4140200" y="5507038"/>
                <a:ext cx="109538" cy="106363"/>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74" name="Oval 316"/>
              <p:cNvSpPr>
                <a:spLocks noChangeArrowheads="1"/>
              </p:cNvSpPr>
              <p:nvPr/>
            </p:nvSpPr>
            <p:spPr bwMode="auto">
              <a:xfrm>
                <a:off x="4318000" y="5548313"/>
                <a:ext cx="107950" cy="106363"/>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75" name="Oval 317"/>
              <p:cNvSpPr>
                <a:spLocks noChangeArrowheads="1"/>
              </p:cNvSpPr>
              <p:nvPr/>
            </p:nvSpPr>
            <p:spPr bwMode="auto">
              <a:xfrm>
                <a:off x="4497388" y="5584826"/>
                <a:ext cx="106363" cy="106363"/>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76" name="Oval 318"/>
              <p:cNvSpPr>
                <a:spLocks noChangeArrowheads="1"/>
              </p:cNvSpPr>
              <p:nvPr/>
            </p:nvSpPr>
            <p:spPr bwMode="auto">
              <a:xfrm>
                <a:off x="4675188" y="5614988"/>
                <a:ext cx="106363" cy="107950"/>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77" name="Oval 319"/>
              <p:cNvSpPr>
                <a:spLocks noChangeArrowheads="1"/>
              </p:cNvSpPr>
              <p:nvPr/>
            </p:nvSpPr>
            <p:spPr bwMode="auto">
              <a:xfrm>
                <a:off x="4852988" y="5641976"/>
                <a:ext cx="106363" cy="106363"/>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78" name="Oval 320"/>
              <p:cNvSpPr>
                <a:spLocks noChangeArrowheads="1"/>
              </p:cNvSpPr>
              <p:nvPr/>
            </p:nvSpPr>
            <p:spPr bwMode="auto">
              <a:xfrm>
                <a:off x="5030788" y="5664201"/>
                <a:ext cx="106363" cy="106363"/>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79" name="Oval 321"/>
              <p:cNvSpPr>
                <a:spLocks noChangeArrowheads="1"/>
              </p:cNvSpPr>
              <p:nvPr/>
            </p:nvSpPr>
            <p:spPr bwMode="auto">
              <a:xfrm>
                <a:off x="5208588" y="5683251"/>
                <a:ext cx="106363" cy="107950"/>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80" name="Oval 322"/>
              <p:cNvSpPr>
                <a:spLocks noChangeArrowheads="1"/>
              </p:cNvSpPr>
              <p:nvPr/>
            </p:nvSpPr>
            <p:spPr bwMode="auto">
              <a:xfrm>
                <a:off x="5386388" y="5700713"/>
                <a:ext cx="106363" cy="106363"/>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81" name="Oval 323"/>
              <p:cNvSpPr>
                <a:spLocks noChangeArrowheads="1"/>
              </p:cNvSpPr>
              <p:nvPr/>
            </p:nvSpPr>
            <p:spPr bwMode="auto">
              <a:xfrm>
                <a:off x="5564188" y="5713413"/>
                <a:ext cx="106363" cy="109538"/>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82" name="Oval 324"/>
              <p:cNvSpPr>
                <a:spLocks noChangeArrowheads="1"/>
              </p:cNvSpPr>
              <p:nvPr/>
            </p:nvSpPr>
            <p:spPr bwMode="auto">
              <a:xfrm>
                <a:off x="5741988" y="5726113"/>
                <a:ext cx="106363" cy="107950"/>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83" name="Oval 325"/>
              <p:cNvSpPr>
                <a:spLocks noChangeArrowheads="1"/>
              </p:cNvSpPr>
              <p:nvPr/>
            </p:nvSpPr>
            <p:spPr bwMode="auto">
              <a:xfrm>
                <a:off x="5919788" y="5737226"/>
                <a:ext cx="106363" cy="106363"/>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84" name="Oval 326"/>
              <p:cNvSpPr>
                <a:spLocks noChangeArrowheads="1"/>
              </p:cNvSpPr>
              <p:nvPr/>
            </p:nvSpPr>
            <p:spPr bwMode="auto">
              <a:xfrm>
                <a:off x="6097588" y="5745163"/>
                <a:ext cx="106363" cy="107950"/>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85" name="Oval 327"/>
              <p:cNvSpPr>
                <a:spLocks noChangeArrowheads="1"/>
              </p:cNvSpPr>
              <p:nvPr/>
            </p:nvSpPr>
            <p:spPr bwMode="auto">
              <a:xfrm>
                <a:off x="6273800" y="5754688"/>
                <a:ext cx="107950" cy="106363"/>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86" name="Oval 328"/>
              <p:cNvSpPr>
                <a:spLocks noChangeArrowheads="1"/>
              </p:cNvSpPr>
              <p:nvPr/>
            </p:nvSpPr>
            <p:spPr bwMode="auto">
              <a:xfrm>
                <a:off x="6451600" y="5759451"/>
                <a:ext cx="107950" cy="107950"/>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87" name="Oval 329"/>
              <p:cNvSpPr>
                <a:spLocks noChangeArrowheads="1"/>
              </p:cNvSpPr>
              <p:nvPr/>
            </p:nvSpPr>
            <p:spPr bwMode="auto">
              <a:xfrm>
                <a:off x="6629400" y="5765801"/>
                <a:ext cx="107950" cy="107950"/>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88" name="Freeform 330"/>
              <p:cNvSpPr>
                <a:spLocks/>
              </p:cNvSpPr>
              <p:nvPr/>
            </p:nvSpPr>
            <p:spPr bwMode="auto">
              <a:xfrm>
                <a:off x="995363" y="1174751"/>
                <a:ext cx="5805488" cy="4648200"/>
              </a:xfrm>
              <a:custGeom>
                <a:avLst/>
                <a:gdLst>
                  <a:gd name="T0" fmla="*/ 73 w 7314"/>
                  <a:gd name="T1" fmla="*/ 295 h 5855"/>
                  <a:gd name="T2" fmla="*/ 222 w 7314"/>
                  <a:gd name="T3" fmla="*/ 841 h 5855"/>
                  <a:gd name="T4" fmla="*/ 372 w 7314"/>
                  <a:gd name="T5" fmla="*/ 1334 h 5855"/>
                  <a:gd name="T6" fmla="*/ 521 w 7314"/>
                  <a:gd name="T7" fmla="*/ 1779 h 5855"/>
                  <a:gd name="T8" fmla="*/ 670 w 7314"/>
                  <a:gd name="T9" fmla="*/ 2180 h 5855"/>
                  <a:gd name="T10" fmla="*/ 821 w 7314"/>
                  <a:gd name="T11" fmla="*/ 2542 h 5855"/>
                  <a:gd name="T12" fmla="*/ 969 w 7314"/>
                  <a:gd name="T13" fmla="*/ 2869 h 5855"/>
                  <a:gd name="T14" fmla="*/ 1118 w 7314"/>
                  <a:gd name="T15" fmla="*/ 3163 h 5855"/>
                  <a:gd name="T16" fmla="*/ 1267 w 7314"/>
                  <a:gd name="T17" fmla="*/ 3430 h 5855"/>
                  <a:gd name="T18" fmla="*/ 1418 w 7314"/>
                  <a:gd name="T19" fmla="*/ 3670 h 5855"/>
                  <a:gd name="T20" fmla="*/ 1566 w 7314"/>
                  <a:gd name="T21" fmla="*/ 3888 h 5855"/>
                  <a:gd name="T22" fmla="*/ 1715 w 7314"/>
                  <a:gd name="T23" fmla="*/ 4083 h 5855"/>
                  <a:gd name="T24" fmla="*/ 1866 w 7314"/>
                  <a:gd name="T25" fmla="*/ 4259 h 5855"/>
                  <a:gd name="T26" fmla="*/ 2015 w 7314"/>
                  <a:gd name="T27" fmla="*/ 4419 h 5855"/>
                  <a:gd name="T28" fmla="*/ 2163 w 7314"/>
                  <a:gd name="T29" fmla="*/ 4563 h 5855"/>
                  <a:gd name="T30" fmla="*/ 2312 w 7314"/>
                  <a:gd name="T31" fmla="*/ 4692 h 5855"/>
                  <a:gd name="T32" fmla="*/ 2463 w 7314"/>
                  <a:gd name="T33" fmla="*/ 4810 h 5855"/>
                  <a:gd name="T34" fmla="*/ 2611 w 7314"/>
                  <a:gd name="T35" fmla="*/ 4916 h 5855"/>
                  <a:gd name="T36" fmla="*/ 2760 w 7314"/>
                  <a:gd name="T37" fmla="*/ 5011 h 5855"/>
                  <a:gd name="T38" fmla="*/ 2909 w 7314"/>
                  <a:gd name="T39" fmla="*/ 5097 h 5855"/>
                  <a:gd name="T40" fmla="*/ 3060 w 7314"/>
                  <a:gd name="T41" fmla="*/ 5174 h 5855"/>
                  <a:gd name="T42" fmla="*/ 3208 w 7314"/>
                  <a:gd name="T43" fmla="*/ 5244 h 5855"/>
                  <a:gd name="T44" fmla="*/ 3357 w 7314"/>
                  <a:gd name="T45" fmla="*/ 5307 h 5855"/>
                  <a:gd name="T46" fmla="*/ 3508 w 7314"/>
                  <a:gd name="T47" fmla="*/ 5365 h 5855"/>
                  <a:gd name="T48" fmla="*/ 3657 w 7314"/>
                  <a:gd name="T49" fmla="*/ 5416 h 5855"/>
                  <a:gd name="T50" fmla="*/ 3805 w 7314"/>
                  <a:gd name="T51" fmla="*/ 5464 h 5855"/>
                  <a:gd name="T52" fmla="*/ 3954 w 7314"/>
                  <a:gd name="T53" fmla="*/ 5505 h 5855"/>
                  <a:gd name="T54" fmla="*/ 4105 w 7314"/>
                  <a:gd name="T55" fmla="*/ 5543 h 5855"/>
                  <a:gd name="T56" fmla="*/ 4254 w 7314"/>
                  <a:gd name="T57" fmla="*/ 5577 h 5855"/>
                  <a:gd name="T58" fmla="*/ 4402 w 7314"/>
                  <a:gd name="T59" fmla="*/ 5608 h 5855"/>
                  <a:gd name="T60" fmla="*/ 4553 w 7314"/>
                  <a:gd name="T61" fmla="*/ 5636 h 5855"/>
                  <a:gd name="T62" fmla="*/ 4702 w 7314"/>
                  <a:gd name="T63" fmla="*/ 5662 h 5855"/>
                  <a:gd name="T64" fmla="*/ 4850 w 7314"/>
                  <a:gd name="T65" fmla="*/ 5683 h 5855"/>
                  <a:gd name="T66" fmla="*/ 4999 w 7314"/>
                  <a:gd name="T67" fmla="*/ 5705 h 5855"/>
                  <a:gd name="T68" fmla="*/ 5150 w 7314"/>
                  <a:gd name="T69" fmla="*/ 5723 h 5855"/>
                  <a:gd name="T70" fmla="*/ 5299 w 7314"/>
                  <a:gd name="T71" fmla="*/ 5740 h 5855"/>
                  <a:gd name="T72" fmla="*/ 5447 w 7314"/>
                  <a:gd name="T73" fmla="*/ 5754 h 5855"/>
                  <a:gd name="T74" fmla="*/ 5598 w 7314"/>
                  <a:gd name="T75" fmla="*/ 5768 h 5855"/>
                  <a:gd name="T76" fmla="*/ 5747 w 7314"/>
                  <a:gd name="T77" fmla="*/ 5780 h 5855"/>
                  <a:gd name="T78" fmla="*/ 5896 w 7314"/>
                  <a:gd name="T79" fmla="*/ 5792 h 5855"/>
                  <a:gd name="T80" fmla="*/ 6044 w 7314"/>
                  <a:gd name="T81" fmla="*/ 5801 h 5855"/>
                  <a:gd name="T82" fmla="*/ 6195 w 7314"/>
                  <a:gd name="T83" fmla="*/ 5811 h 5855"/>
                  <a:gd name="T84" fmla="*/ 6344 w 7314"/>
                  <a:gd name="T85" fmla="*/ 5818 h 5855"/>
                  <a:gd name="T86" fmla="*/ 6492 w 7314"/>
                  <a:gd name="T87" fmla="*/ 5826 h 5855"/>
                  <a:gd name="T88" fmla="*/ 6641 w 7314"/>
                  <a:gd name="T89" fmla="*/ 5832 h 5855"/>
                  <a:gd name="T90" fmla="*/ 6792 w 7314"/>
                  <a:gd name="T91" fmla="*/ 5838 h 5855"/>
                  <a:gd name="T92" fmla="*/ 6941 w 7314"/>
                  <a:gd name="T93" fmla="*/ 5844 h 5855"/>
                  <a:gd name="T94" fmla="*/ 7089 w 7314"/>
                  <a:gd name="T95" fmla="*/ 5849 h 5855"/>
                  <a:gd name="T96" fmla="*/ 7240 w 7314"/>
                  <a:gd name="T97" fmla="*/ 5853 h 5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314" h="5855">
                    <a:moveTo>
                      <a:pt x="0" y="0"/>
                    </a:moveTo>
                    <a:lnTo>
                      <a:pt x="73" y="295"/>
                    </a:lnTo>
                    <a:lnTo>
                      <a:pt x="148" y="576"/>
                    </a:lnTo>
                    <a:lnTo>
                      <a:pt x="222" y="841"/>
                    </a:lnTo>
                    <a:lnTo>
                      <a:pt x="297" y="1095"/>
                    </a:lnTo>
                    <a:lnTo>
                      <a:pt x="372" y="1334"/>
                    </a:lnTo>
                    <a:lnTo>
                      <a:pt x="446" y="1563"/>
                    </a:lnTo>
                    <a:lnTo>
                      <a:pt x="521" y="1779"/>
                    </a:lnTo>
                    <a:lnTo>
                      <a:pt x="597" y="1985"/>
                    </a:lnTo>
                    <a:lnTo>
                      <a:pt x="670" y="2180"/>
                    </a:lnTo>
                    <a:lnTo>
                      <a:pt x="745" y="2365"/>
                    </a:lnTo>
                    <a:lnTo>
                      <a:pt x="821" y="2542"/>
                    </a:lnTo>
                    <a:lnTo>
                      <a:pt x="894" y="2709"/>
                    </a:lnTo>
                    <a:lnTo>
                      <a:pt x="969" y="2869"/>
                    </a:lnTo>
                    <a:lnTo>
                      <a:pt x="1043" y="3021"/>
                    </a:lnTo>
                    <a:lnTo>
                      <a:pt x="1118" y="3163"/>
                    </a:lnTo>
                    <a:lnTo>
                      <a:pt x="1193" y="3300"/>
                    </a:lnTo>
                    <a:lnTo>
                      <a:pt x="1267" y="3430"/>
                    </a:lnTo>
                    <a:lnTo>
                      <a:pt x="1342" y="3553"/>
                    </a:lnTo>
                    <a:lnTo>
                      <a:pt x="1418" y="3670"/>
                    </a:lnTo>
                    <a:lnTo>
                      <a:pt x="1491" y="3782"/>
                    </a:lnTo>
                    <a:lnTo>
                      <a:pt x="1566" y="3888"/>
                    </a:lnTo>
                    <a:lnTo>
                      <a:pt x="1642" y="3987"/>
                    </a:lnTo>
                    <a:lnTo>
                      <a:pt x="1715" y="4083"/>
                    </a:lnTo>
                    <a:lnTo>
                      <a:pt x="1790" y="4173"/>
                    </a:lnTo>
                    <a:lnTo>
                      <a:pt x="1866" y="4259"/>
                    </a:lnTo>
                    <a:lnTo>
                      <a:pt x="1939" y="4340"/>
                    </a:lnTo>
                    <a:lnTo>
                      <a:pt x="2015" y="4419"/>
                    </a:lnTo>
                    <a:lnTo>
                      <a:pt x="2088" y="4492"/>
                    </a:lnTo>
                    <a:lnTo>
                      <a:pt x="2163" y="4563"/>
                    </a:lnTo>
                    <a:lnTo>
                      <a:pt x="2239" y="4629"/>
                    </a:lnTo>
                    <a:lnTo>
                      <a:pt x="2312" y="4692"/>
                    </a:lnTo>
                    <a:lnTo>
                      <a:pt x="2387" y="4752"/>
                    </a:lnTo>
                    <a:lnTo>
                      <a:pt x="2463" y="4810"/>
                    </a:lnTo>
                    <a:lnTo>
                      <a:pt x="2536" y="4864"/>
                    </a:lnTo>
                    <a:lnTo>
                      <a:pt x="2611" y="4916"/>
                    </a:lnTo>
                    <a:lnTo>
                      <a:pt x="2687" y="4963"/>
                    </a:lnTo>
                    <a:lnTo>
                      <a:pt x="2760" y="5011"/>
                    </a:lnTo>
                    <a:lnTo>
                      <a:pt x="2836" y="5055"/>
                    </a:lnTo>
                    <a:lnTo>
                      <a:pt x="2909" y="5097"/>
                    </a:lnTo>
                    <a:lnTo>
                      <a:pt x="2984" y="5137"/>
                    </a:lnTo>
                    <a:lnTo>
                      <a:pt x="3060" y="5174"/>
                    </a:lnTo>
                    <a:lnTo>
                      <a:pt x="3133" y="5210"/>
                    </a:lnTo>
                    <a:lnTo>
                      <a:pt x="3208" y="5244"/>
                    </a:lnTo>
                    <a:lnTo>
                      <a:pt x="3284" y="5276"/>
                    </a:lnTo>
                    <a:lnTo>
                      <a:pt x="3357" y="5307"/>
                    </a:lnTo>
                    <a:lnTo>
                      <a:pt x="3432" y="5338"/>
                    </a:lnTo>
                    <a:lnTo>
                      <a:pt x="3508" y="5365"/>
                    </a:lnTo>
                    <a:lnTo>
                      <a:pt x="3581" y="5392"/>
                    </a:lnTo>
                    <a:lnTo>
                      <a:pt x="3657" y="5416"/>
                    </a:lnTo>
                    <a:lnTo>
                      <a:pt x="3732" y="5441"/>
                    </a:lnTo>
                    <a:lnTo>
                      <a:pt x="3805" y="5464"/>
                    </a:lnTo>
                    <a:lnTo>
                      <a:pt x="3881" y="5485"/>
                    </a:lnTo>
                    <a:lnTo>
                      <a:pt x="3954" y="5505"/>
                    </a:lnTo>
                    <a:lnTo>
                      <a:pt x="4029" y="5525"/>
                    </a:lnTo>
                    <a:lnTo>
                      <a:pt x="4105" y="5543"/>
                    </a:lnTo>
                    <a:lnTo>
                      <a:pt x="4178" y="5560"/>
                    </a:lnTo>
                    <a:lnTo>
                      <a:pt x="4254" y="5577"/>
                    </a:lnTo>
                    <a:lnTo>
                      <a:pt x="4329" y="5593"/>
                    </a:lnTo>
                    <a:lnTo>
                      <a:pt x="4402" y="5608"/>
                    </a:lnTo>
                    <a:lnTo>
                      <a:pt x="4478" y="5622"/>
                    </a:lnTo>
                    <a:lnTo>
                      <a:pt x="4553" y="5636"/>
                    </a:lnTo>
                    <a:lnTo>
                      <a:pt x="4626" y="5649"/>
                    </a:lnTo>
                    <a:lnTo>
                      <a:pt x="4702" y="5662"/>
                    </a:lnTo>
                    <a:lnTo>
                      <a:pt x="4775" y="5672"/>
                    </a:lnTo>
                    <a:lnTo>
                      <a:pt x="4850" y="5683"/>
                    </a:lnTo>
                    <a:lnTo>
                      <a:pt x="4926" y="5694"/>
                    </a:lnTo>
                    <a:lnTo>
                      <a:pt x="4999" y="5705"/>
                    </a:lnTo>
                    <a:lnTo>
                      <a:pt x="5075" y="5714"/>
                    </a:lnTo>
                    <a:lnTo>
                      <a:pt x="5150" y="5723"/>
                    </a:lnTo>
                    <a:lnTo>
                      <a:pt x="5223" y="5731"/>
                    </a:lnTo>
                    <a:lnTo>
                      <a:pt x="5299" y="5740"/>
                    </a:lnTo>
                    <a:lnTo>
                      <a:pt x="5374" y="5748"/>
                    </a:lnTo>
                    <a:lnTo>
                      <a:pt x="5447" y="5754"/>
                    </a:lnTo>
                    <a:lnTo>
                      <a:pt x="5523" y="5761"/>
                    </a:lnTo>
                    <a:lnTo>
                      <a:pt x="5598" y="5768"/>
                    </a:lnTo>
                    <a:lnTo>
                      <a:pt x="5671" y="5774"/>
                    </a:lnTo>
                    <a:lnTo>
                      <a:pt x="5747" y="5780"/>
                    </a:lnTo>
                    <a:lnTo>
                      <a:pt x="5820" y="5786"/>
                    </a:lnTo>
                    <a:lnTo>
                      <a:pt x="5896" y="5792"/>
                    </a:lnTo>
                    <a:lnTo>
                      <a:pt x="5971" y="5797"/>
                    </a:lnTo>
                    <a:lnTo>
                      <a:pt x="6044" y="5801"/>
                    </a:lnTo>
                    <a:lnTo>
                      <a:pt x="6120" y="5806"/>
                    </a:lnTo>
                    <a:lnTo>
                      <a:pt x="6195" y="5811"/>
                    </a:lnTo>
                    <a:lnTo>
                      <a:pt x="6268" y="5815"/>
                    </a:lnTo>
                    <a:lnTo>
                      <a:pt x="6344" y="5818"/>
                    </a:lnTo>
                    <a:lnTo>
                      <a:pt x="6419" y="5823"/>
                    </a:lnTo>
                    <a:lnTo>
                      <a:pt x="6492" y="5826"/>
                    </a:lnTo>
                    <a:lnTo>
                      <a:pt x="6568" y="5829"/>
                    </a:lnTo>
                    <a:lnTo>
                      <a:pt x="6641" y="5832"/>
                    </a:lnTo>
                    <a:lnTo>
                      <a:pt x="6717" y="5835"/>
                    </a:lnTo>
                    <a:lnTo>
                      <a:pt x="6792" y="5838"/>
                    </a:lnTo>
                    <a:lnTo>
                      <a:pt x="6865" y="5841"/>
                    </a:lnTo>
                    <a:lnTo>
                      <a:pt x="6941" y="5844"/>
                    </a:lnTo>
                    <a:lnTo>
                      <a:pt x="7016" y="5846"/>
                    </a:lnTo>
                    <a:lnTo>
                      <a:pt x="7089" y="5849"/>
                    </a:lnTo>
                    <a:lnTo>
                      <a:pt x="7165" y="5850"/>
                    </a:lnTo>
                    <a:lnTo>
                      <a:pt x="7240" y="5853"/>
                    </a:lnTo>
                    <a:lnTo>
                      <a:pt x="7314" y="5855"/>
                    </a:lnTo>
                  </a:path>
                </a:pathLst>
              </a:cu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89" name="Oval 331"/>
              <p:cNvSpPr>
                <a:spLocks noChangeArrowheads="1"/>
              </p:cNvSpPr>
              <p:nvPr/>
            </p:nvSpPr>
            <p:spPr bwMode="auto">
              <a:xfrm>
                <a:off x="6807200" y="5770563"/>
                <a:ext cx="107950" cy="107950"/>
              </a:xfrm>
              <a:prstGeom prst="ellipse">
                <a:avLst/>
              </a:pr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90" name="Freeform 332"/>
              <p:cNvSpPr>
                <a:spLocks/>
              </p:cNvSpPr>
              <p:nvPr/>
            </p:nvSpPr>
            <p:spPr bwMode="auto">
              <a:xfrm>
                <a:off x="6800850" y="5822951"/>
                <a:ext cx="119063" cy="3175"/>
              </a:xfrm>
              <a:custGeom>
                <a:avLst/>
                <a:gdLst>
                  <a:gd name="T0" fmla="*/ 0 w 150"/>
                  <a:gd name="T1" fmla="*/ 0 h 5"/>
                  <a:gd name="T2" fmla="*/ 75 w 150"/>
                  <a:gd name="T3" fmla="*/ 2 h 5"/>
                  <a:gd name="T4" fmla="*/ 150 w 150"/>
                  <a:gd name="T5" fmla="*/ 5 h 5"/>
                </a:gdLst>
                <a:ahLst/>
                <a:cxnLst>
                  <a:cxn ang="0">
                    <a:pos x="T0" y="T1"/>
                  </a:cxn>
                  <a:cxn ang="0">
                    <a:pos x="T2" y="T3"/>
                  </a:cxn>
                  <a:cxn ang="0">
                    <a:pos x="T4" y="T5"/>
                  </a:cxn>
                </a:cxnLst>
                <a:rect l="0" t="0" r="r" b="b"/>
                <a:pathLst>
                  <a:path w="150" h="5">
                    <a:moveTo>
                      <a:pt x="0" y="0"/>
                    </a:moveTo>
                    <a:lnTo>
                      <a:pt x="75" y="2"/>
                    </a:lnTo>
                    <a:lnTo>
                      <a:pt x="150" y="5"/>
                    </a:lnTo>
                  </a:path>
                </a:pathLst>
              </a:cu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98" name="Freeform 340"/>
              <p:cNvSpPr>
                <a:spLocks/>
              </p:cNvSpPr>
              <p:nvPr/>
            </p:nvSpPr>
            <p:spPr bwMode="auto">
              <a:xfrm>
                <a:off x="1282700" y="1571626"/>
                <a:ext cx="717550" cy="238125"/>
              </a:xfrm>
              <a:custGeom>
                <a:avLst/>
                <a:gdLst>
                  <a:gd name="T0" fmla="*/ 588 w 588"/>
                  <a:gd name="T1" fmla="*/ 0 h 195"/>
                  <a:gd name="T2" fmla="*/ 0 w 588"/>
                  <a:gd name="T3" fmla="*/ 185 h 195"/>
                  <a:gd name="T4" fmla="*/ 107 w 588"/>
                  <a:gd name="T5" fmla="*/ 99 h 195"/>
                  <a:gd name="T6" fmla="*/ 137 w 588"/>
                  <a:gd name="T7" fmla="*/ 195 h 195"/>
                  <a:gd name="T8" fmla="*/ 0 w 588"/>
                  <a:gd name="T9" fmla="*/ 185 h 195"/>
                </a:gdLst>
                <a:ahLst/>
                <a:cxnLst>
                  <a:cxn ang="0">
                    <a:pos x="T0" y="T1"/>
                  </a:cxn>
                  <a:cxn ang="0">
                    <a:pos x="T2" y="T3"/>
                  </a:cxn>
                  <a:cxn ang="0">
                    <a:pos x="T4" y="T5"/>
                  </a:cxn>
                  <a:cxn ang="0">
                    <a:pos x="T6" y="T7"/>
                  </a:cxn>
                  <a:cxn ang="0">
                    <a:pos x="T8" y="T9"/>
                  </a:cxn>
                </a:cxnLst>
                <a:rect l="0" t="0" r="r" b="b"/>
                <a:pathLst>
                  <a:path w="588" h="195">
                    <a:moveTo>
                      <a:pt x="588" y="0"/>
                    </a:moveTo>
                    <a:lnTo>
                      <a:pt x="0" y="185"/>
                    </a:lnTo>
                    <a:lnTo>
                      <a:pt x="107" y="99"/>
                    </a:lnTo>
                    <a:lnTo>
                      <a:pt x="137" y="195"/>
                    </a:lnTo>
                    <a:lnTo>
                      <a:pt x="0" y="185"/>
                    </a:lnTo>
                  </a:path>
                </a:pathLst>
              </a:custGeom>
              <a:noFill/>
              <a:ln w="301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99" name="Freeform 341"/>
              <p:cNvSpPr>
                <a:spLocks/>
              </p:cNvSpPr>
              <p:nvPr/>
            </p:nvSpPr>
            <p:spPr bwMode="auto">
              <a:xfrm>
                <a:off x="1282700" y="1692276"/>
                <a:ext cx="166688" cy="117475"/>
              </a:xfrm>
              <a:custGeom>
                <a:avLst/>
                <a:gdLst>
                  <a:gd name="T0" fmla="*/ 0 w 210"/>
                  <a:gd name="T1" fmla="*/ 132 h 147"/>
                  <a:gd name="T2" fmla="*/ 164 w 210"/>
                  <a:gd name="T3" fmla="*/ 0 h 147"/>
                  <a:gd name="T4" fmla="*/ 210 w 210"/>
                  <a:gd name="T5" fmla="*/ 147 h 147"/>
                  <a:gd name="T6" fmla="*/ 0 w 210"/>
                  <a:gd name="T7" fmla="*/ 132 h 147"/>
                </a:gdLst>
                <a:ahLst/>
                <a:cxnLst>
                  <a:cxn ang="0">
                    <a:pos x="T0" y="T1"/>
                  </a:cxn>
                  <a:cxn ang="0">
                    <a:pos x="T2" y="T3"/>
                  </a:cxn>
                  <a:cxn ang="0">
                    <a:pos x="T4" y="T5"/>
                  </a:cxn>
                  <a:cxn ang="0">
                    <a:pos x="T6" y="T7"/>
                  </a:cxn>
                </a:cxnLst>
                <a:rect l="0" t="0" r="r" b="b"/>
                <a:pathLst>
                  <a:path w="210" h="147">
                    <a:moveTo>
                      <a:pt x="0" y="132"/>
                    </a:moveTo>
                    <a:lnTo>
                      <a:pt x="164" y="0"/>
                    </a:lnTo>
                    <a:lnTo>
                      <a:pt x="210" y="147"/>
                    </a:lnTo>
                    <a:lnTo>
                      <a:pt x="0" y="132"/>
                    </a:lnTo>
                    <a:close/>
                  </a:path>
                </a:pathLst>
              </a:custGeom>
              <a:solidFill>
                <a:srgbClr val="000000"/>
              </a:solidFill>
              <a:ln w="301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62901" name="Rectangle 343"/>
              <p:cNvSpPr>
                <a:spLocks noChangeArrowheads="1"/>
              </p:cNvSpPr>
              <p:nvPr/>
            </p:nvSpPr>
            <p:spPr bwMode="auto">
              <a:xfrm>
                <a:off x="1271588" y="1279526"/>
                <a:ext cx="23307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900" b="0" i="0" u="none" strike="noStrike" cap="none" normalizeH="0" baseline="0" dirty="0">
                    <a:ln>
                      <a:noFill/>
                    </a:ln>
                    <a:solidFill>
                      <a:srgbClr val="000000"/>
                    </a:solidFill>
                    <a:effectLst/>
                    <a:latin typeface="Arial" panose="020B0604020202020204" pitchFamily="34" charset="0"/>
                  </a:rPr>
                  <a:t>95% of 0.250=0.2375</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grpSp>
            <p:nvGrpSpPr>
              <p:cNvPr id="63110" name="Group 63109"/>
              <p:cNvGrpSpPr/>
              <p:nvPr/>
            </p:nvGrpSpPr>
            <p:grpSpPr>
              <a:xfrm>
                <a:off x="3789981" y="1262063"/>
                <a:ext cx="3059780" cy="525135"/>
                <a:chOff x="4105275" y="1262063"/>
                <a:chExt cx="3059780" cy="525135"/>
              </a:xfrm>
            </p:grpSpPr>
            <p:sp>
              <p:nvSpPr>
                <p:cNvPr id="62891" name="Rectangle 333"/>
                <p:cNvSpPr>
                  <a:spLocks noChangeArrowheads="1"/>
                </p:cNvSpPr>
                <p:nvPr/>
              </p:nvSpPr>
              <p:spPr bwMode="auto">
                <a:xfrm>
                  <a:off x="4633913" y="1262063"/>
                  <a:ext cx="2531142" cy="261610"/>
                </a:xfrm>
                <a:prstGeom prst="rect">
                  <a:avLst/>
                </a:prstGeom>
                <a:solidFill>
                  <a:schemeClr val="bg1"/>
                </a:solidFill>
                <a:ln>
                  <a:noFill/>
                </a:ln>
                <a:effectLst>
                  <a:outerShdw blurRad="50800" dist="38100" dir="2700000" algn="tl" rotWithShape="0">
                    <a:prstClr val="black">
                      <a:alpha val="40000"/>
                    </a:prstClr>
                  </a:outerShdw>
                </a:effec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p=q=0.5; v=w=0.5; c=0.05</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2892" name="Line 334"/>
                <p:cNvSpPr>
                  <a:spLocks noChangeShapeType="1"/>
                </p:cNvSpPr>
                <p:nvPr/>
              </p:nvSpPr>
              <p:spPr bwMode="auto">
                <a:xfrm>
                  <a:off x="4105275" y="1377951"/>
                  <a:ext cx="396875" cy="0"/>
                </a:xfrm>
                <a:prstGeom prst="line">
                  <a:avLst/>
                </a:prstGeom>
                <a:noFill/>
                <a:ln w="30163">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893" name="Oval 335"/>
                <p:cNvSpPr>
                  <a:spLocks noChangeArrowheads="1"/>
                </p:cNvSpPr>
                <p:nvPr/>
              </p:nvSpPr>
              <p:spPr bwMode="auto">
                <a:xfrm>
                  <a:off x="4232275" y="1306513"/>
                  <a:ext cx="144463" cy="144463"/>
                </a:xfrm>
                <a:prstGeom prst="ellipse">
                  <a:avLst/>
                </a:prstGeom>
                <a:solidFill>
                  <a:schemeClr val="bg1"/>
                </a:solidFill>
                <a:ln w="30163">
                  <a:solidFill>
                    <a:srgbClr val="000000"/>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dirty="0"/>
                </a:p>
              </p:txBody>
            </p:sp>
            <p:sp>
              <p:nvSpPr>
                <p:cNvPr id="62894" name="Rectangle 336"/>
                <p:cNvSpPr>
                  <a:spLocks noChangeArrowheads="1"/>
                </p:cNvSpPr>
                <p:nvPr/>
              </p:nvSpPr>
              <p:spPr bwMode="auto">
                <a:xfrm>
                  <a:off x="4633913" y="1525588"/>
                  <a:ext cx="2531142" cy="261610"/>
                </a:xfrm>
                <a:prstGeom prst="rect">
                  <a:avLst/>
                </a:prstGeom>
                <a:solidFill>
                  <a:schemeClr val="bg1"/>
                </a:solidFill>
                <a:ln>
                  <a:noFill/>
                </a:ln>
                <a:effectLst>
                  <a:outerShdw blurRad="50800" dist="38100" dir="2700000" algn="tl" rotWithShape="0">
                    <a:prstClr val="black">
                      <a:alpha val="40000"/>
                    </a:prstClr>
                  </a:outerShdw>
                </a:effec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Arial" panose="020B0604020202020204" pitchFamily="34" charset="0"/>
                    </a:rPr>
                    <a:t>p=q=0.5; v=w=0.5; c=0.50</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58" name="Line 334"/>
                <p:cNvSpPr>
                  <a:spLocks noChangeShapeType="1"/>
                </p:cNvSpPr>
                <p:nvPr/>
              </p:nvSpPr>
              <p:spPr bwMode="auto">
                <a:xfrm>
                  <a:off x="4113545" y="1683491"/>
                  <a:ext cx="396875" cy="0"/>
                </a:xfrm>
                <a:prstGeom prst="line">
                  <a:avLst/>
                </a:prstGeom>
                <a:noFill/>
                <a:ln w="30163">
                  <a:solidFill>
                    <a:srgbClr val="000000"/>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9" name="Oval 335"/>
                <p:cNvSpPr>
                  <a:spLocks noChangeArrowheads="1"/>
                </p:cNvSpPr>
                <p:nvPr/>
              </p:nvSpPr>
              <p:spPr bwMode="auto">
                <a:xfrm>
                  <a:off x="4240545" y="1612053"/>
                  <a:ext cx="144463" cy="144463"/>
                </a:xfrm>
                <a:prstGeom prst="ellipse">
                  <a:avLst/>
                </a:prstGeom>
                <a:solidFill>
                  <a:schemeClr val="tx1"/>
                </a:solidFill>
                <a:ln w="30163">
                  <a:solidFill>
                    <a:srgbClr val="000000"/>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dirty="0"/>
                </a:p>
              </p:txBody>
            </p:sp>
          </p:grpSp>
        </p:grpSp>
      </p:grpSp>
      <p:sp>
        <p:nvSpPr>
          <p:cNvPr id="63114" name="TextBox 63113"/>
          <p:cNvSpPr txBox="1"/>
          <p:nvPr/>
        </p:nvSpPr>
        <p:spPr>
          <a:xfrm>
            <a:off x="69849" y="66155"/>
            <a:ext cx="9560630" cy="830997"/>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Nine Men's Morris (</a:t>
            </a:r>
            <a:r>
              <a:rPr lang="en-GB" sz="2400" i="1" dirty="0" err="1">
                <a:latin typeface="Arial" panose="020B0604020202020204" pitchFamily="34" charset="0"/>
                <a:cs typeface="Arial" panose="020B0604020202020204" pitchFamily="34" charset="0"/>
              </a:rPr>
              <a:t>Mühlespiel</a:t>
            </a:r>
            <a:r>
              <a:rPr lang="en-GB" sz="2400" dirty="0">
                <a:latin typeface="Arial" panose="020B0604020202020204" pitchFamily="34" charset="0"/>
                <a:cs typeface="Arial" panose="020B0604020202020204" pitchFamily="34" charset="0"/>
              </a:rPr>
              <a:t>). You see: With your next move, you can complete a ‘mill’ and take a stone from your fellow player.</a:t>
            </a:r>
          </a:p>
        </p:txBody>
      </p:sp>
      <p:sp>
        <p:nvSpPr>
          <p:cNvPr id="369" name="Textfeld 5"/>
          <p:cNvSpPr txBox="1"/>
          <p:nvPr/>
        </p:nvSpPr>
        <p:spPr>
          <a:xfrm>
            <a:off x="9064" y="6364382"/>
            <a:ext cx="96948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18</a:t>
            </a:fld>
            <a:endParaRPr lang="en-GB" sz="2400" dirty="0">
              <a:latin typeface="Arial" panose="020B0604020202020204" pitchFamily="34" charset="0"/>
              <a:cs typeface="Arial" panose="020B0604020202020204" pitchFamily="34" charset="0"/>
            </a:endParaRPr>
          </a:p>
        </p:txBody>
      </p:sp>
      <p:sp>
        <p:nvSpPr>
          <p:cNvPr id="63112" name="TextBox 63111"/>
          <p:cNvSpPr txBox="1"/>
          <p:nvPr/>
        </p:nvSpPr>
        <p:spPr>
          <a:xfrm>
            <a:off x="7242274" y="1023116"/>
            <a:ext cx="4861200" cy="5632311"/>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As in this board game,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where you can close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 ‘mill’ only once , in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MAS you can exploit</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the LD between marker</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and focal locus </a:t>
            </a:r>
            <a:r>
              <a:rPr lang="en-GB" dirty="0">
                <a:solidFill>
                  <a:srgbClr val="C00000"/>
                </a:solidFill>
                <a:latin typeface="Arial" panose="020B0604020202020204" pitchFamily="34" charset="0"/>
                <a:cs typeface="Arial" panose="020B0604020202020204" pitchFamily="34" charset="0"/>
              </a:rPr>
              <a:t>only </a:t>
            </a:r>
            <a:br>
              <a:rPr lang="en-GB" dirty="0">
                <a:solidFill>
                  <a:srgbClr val="C00000"/>
                </a:solidFill>
                <a:latin typeface="Arial" panose="020B0604020202020204" pitchFamily="34" charset="0"/>
                <a:cs typeface="Arial" panose="020B0604020202020204" pitchFamily="34" charset="0"/>
              </a:rPr>
            </a:br>
            <a:r>
              <a:rPr lang="en-GB" dirty="0">
                <a:solidFill>
                  <a:srgbClr val="C00000"/>
                </a:solidFill>
                <a:latin typeface="Arial" panose="020B0604020202020204" pitchFamily="34" charset="0"/>
                <a:cs typeface="Arial" panose="020B0604020202020204" pitchFamily="34" charset="0"/>
              </a:rPr>
              <a:t>once</a:t>
            </a:r>
            <a:r>
              <a:rPr lang="en-GB" dirty="0">
                <a:latin typeface="Arial" panose="020B0604020202020204" pitchFamily="34" charset="0"/>
                <a:cs typeface="Arial" panose="020B0604020202020204" pitchFamily="34" charset="0"/>
              </a:rPr>
              <a:t>. After you have e.g. selected all M2M2 and gained as much Q2Q2 as the current LD allows, after that ‘move’, the marker locus is monomorphic, no more M1 is available, and you can no longer employ this marker locus for MAS. My diagrams for LD-decay hide this somehow. The lines should stop at that very generation where you decide to use the LD between marker and trait locus four your MAS. Well: If you select on the basis of many markers simultaneously, then you probably won’t find candidates which are correct for all markers … so you can use the not-yet mono-</a:t>
            </a:r>
            <a:r>
              <a:rPr lang="en-GB" dirty="0" err="1">
                <a:latin typeface="Arial" panose="020B0604020202020204" pitchFamily="34" charset="0"/>
                <a:cs typeface="Arial" panose="020B0604020202020204" pitchFamily="34" charset="0"/>
              </a:rPr>
              <a:t>morphic</a:t>
            </a:r>
            <a:r>
              <a:rPr lang="en-GB" dirty="0">
                <a:latin typeface="Arial" panose="020B0604020202020204" pitchFamily="34" charset="0"/>
                <a:cs typeface="Arial" panose="020B0604020202020204" pitchFamily="34" charset="0"/>
              </a:rPr>
              <a:t> ones in the next generation ;-).</a:t>
            </a:r>
          </a:p>
        </p:txBody>
      </p:sp>
      <p:grpSp>
        <p:nvGrpSpPr>
          <p:cNvPr id="324" name="Group 323"/>
          <p:cNvGrpSpPr>
            <a:grpSpLocks noChangeAspect="1"/>
          </p:cNvGrpSpPr>
          <p:nvPr/>
        </p:nvGrpSpPr>
        <p:grpSpPr>
          <a:xfrm>
            <a:off x="9738383" y="50744"/>
            <a:ext cx="2379374" cy="2379374"/>
            <a:chOff x="2667000" y="0"/>
            <a:chExt cx="6858000" cy="6858000"/>
          </a:xfrm>
          <a:effectLst>
            <a:outerShdw blurRad="50800" dist="38100" dir="2700000" algn="tl" rotWithShape="0">
              <a:srgbClr val="C00000">
                <a:alpha val="40000"/>
              </a:srgbClr>
            </a:outerShdw>
          </a:effectLst>
        </p:grpSpPr>
        <p:pic>
          <p:nvPicPr>
            <p:cNvPr id="325" name="Picture 3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326" name="Picture 325"/>
            <p:cNvPicPr>
              <a:picLocks noChangeAspect="1"/>
            </p:cNvPicPr>
            <p:nvPr/>
          </p:nvPicPr>
          <p:blipFill>
            <a:blip r:embed="rId3"/>
            <a:stretch>
              <a:fillRect/>
            </a:stretch>
          </p:blipFill>
          <p:spPr>
            <a:xfrm>
              <a:off x="8124054" y="2530548"/>
              <a:ext cx="695877" cy="1848847"/>
            </a:xfrm>
            <a:prstGeom prst="rect">
              <a:avLst/>
            </a:prstGeom>
          </p:spPr>
        </p:pic>
        <p:pic>
          <p:nvPicPr>
            <p:cNvPr id="327" name="Picture 326"/>
            <p:cNvPicPr>
              <a:picLocks noChangeAspect="1"/>
            </p:cNvPicPr>
            <p:nvPr/>
          </p:nvPicPr>
          <p:blipFill>
            <a:blip r:embed="rId4"/>
            <a:stretch>
              <a:fillRect/>
            </a:stretch>
          </p:blipFill>
          <p:spPr>
            <a:xfrm rot="5400000">
              <a:off x="7984624" y="3104919"/>
              <a:ext cx="395811" cy="549694"/>
            </a:xfrm>
            <a:prstGeom prst="rect">
              <a:avLst/>
            </a:prstGeom>
          </p:spPr>
        </p:pic>
        <p:grpSp>
          <p:nvGrpSpPr>
            <p:cNvPr id="328" name="Group 327"/>
            <p:cNvGrpSpPr/>
            <p:nvPr/>
          </p:nvGrpSpPr>
          <p:grpSpPr>
            <a:xfrm>
              <a:off x="6340520" y="3630407"/>
              <a:ext cx="1432351" cy="773951"/>
              <a:chOff x="6319483" y="3604138"/>
              <a:chExt cx="1432351" cy="773951"/>
            </a:xfrm>
          </p:grpSpPr>
          <p:pic>
            <p:nvPicPr>
              <p:cNvPr id="330" name="Picture 329"/>
              <p:cNvPicPr>
                <a:picLocks noChangeAspect="1"/>
              </p:cNvPicPr>
              <p:nvPr/>
            </p:nvPicPr>
            <p:blipFill>
              <a:blip r:embed="rId5"/>
              <a:stretch>
                <a:fillRect/>
              </a:stretch>
            </p:blipFill>
            <p:spPr>
              <a:xfrm rot="18700066">
                <a:off x="6337243" y="3649561"/>
                <a:ext cx="433517" cy="342672"/>
              </a:xfrm>
              <a:prstGeom prst="rect">
                <a:avLst/>
              </a:prstGeom>
            </p:spPr>
          </p:pic>
          <p:grpSp>
            <p:nvGrpSpPr>
              <p:cNvPr id="331" name="Group 330"/>
              <p:cNvGrpSpPr/>
              <p:nvPr/>
            </p:nvGrpSpPr>
            <p:grpSpPr>
              <a:xfrm>
                <a:off x="6319483" y="3902148"/>
                <a:ext cx="1432351" cy="475941"/>
                <a:chOff x="6319483" y="3902148"/>
                <a:chExt cx="1432351" cy="475941"/>
              </a:xfrm>
            </p:grpSpPr>
            <p:pic>
              <p:nvPicPr>
                <p:cNvPr id="332" name="Picture 331"/>
                <p:cNvPicPr>
                  <a:picLocks noChangeAspect="1"/>
                </p:cNvPicPr>
                <p:nvPr/>
              </p:nvPicPr>
              <p:blipFill>
                <a:blip r:embed="rId5"/>
                <a:stretch>
                  <a:fillRect/>
                </a:stretch>
              </p:blipFill>
              <p:spPr>
                <a:xfrm rot="18700066">
                  <a:off x="6950930" y="3577185"/>
                  <a:ext cx="169457" cy="1432351"/>
                </a:xfrm>
                <a:prstGeom prst="rect">
                  <a:avLst/>
                </a:prstGeom>
              </p:spPr>
            </p:pic>
            <p:pic>
              <p:nvPicPr>
                <p:cNvPr id="333" name="Picture 332"/>
                <p:cNvPicPr>
                  <a:picLocks noChangeAspect="1"/>
                </p:cNvPicPr>
                <p:nvPr/>
              </p:nvPicPr>
              <p:blipFill>
                <a:blip r:embed="rId6"/>
                <a:stretch>
                  <a:fillRect/>
                </a:stretch>
              </p:blipFill>
              <p:spPr>
                <a:xfrm rot="10800000">
                  <a:off x="6570620" y="3902148"/>
                  <a:ext cx="607801" cy="461929"/>
                </a:xfrm>
                <a:prstGeom prst="rect">
                  <a:avLst/>
                </a:prstGeom>
              </p:spPr>
            </p:pic>
          </p:grpSp>
        </p:grpSp>
        <p:pic>
          <p:nvPicPr>
            <p:cNvPr id="329" name="Picture 328"/>
            <p:cNvPicPr>
              <a:picLocks noChangeAspect="1"/>
            </p:cNvPicPr>
            <p:nvPr/>
          </p:nvPicPr>
          <p:blipFill>
            <a:blip r:embed="rId7"/>
            <a:stretch>
              <a:fillRect/>
            </a:stretch>
          </p:blipFill>
          <p:spPr>
            <a:xfrm flipH="1">
              <a:off x="7480158" y="3072812"/>
              <a:ext cx="553524" cy="624540"/>
            </a:xfrm>
            <a:prstGeom prst="rect">
              <a:avLst/>
            </a:prstGeom>
          </p:spPr>
        </p:pic>
      </p:grpSp>
    </p:spTree>
    <p:extLst>
      <p:ext uri="{BB962C8B-B14F-4D97-AF65-F5344CB8AC3E}">
        <p14:creationId xmlns:p14="http://schemas.microsoft.com/office/powerpoint/2010/main" val="3382040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5"/>
          <p:cNvSpPr txBox="1"/>
          <p:nvPr/>
        </p:nvSpPr>
        <p:spPr>
          <a:xfrm>
            <a:off x="11112421" y="1219719"/>
            <a:ext cx="96948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300" smtClean="0">
                <a:latin typeface="Arial" panose="020B0604020202020204" pitchFamily="34" charset="0"/>
                <a:cs typeface="Arial" panose="020B0604020202020204" pitchFamily="34" charset="0"/>
              </a:rPr>
              <a:pPr algn="ctr"/>
              <a:t>19</a:t>
            </a:fld>
            <a:endParaRPr lang="en-GB" sz="2300" dirty="0">
              <a:latin typeface="Arial" panose="020B0604020202020204" pitchFamily="34" charset="0"/>
              <a:cs typeface="Arial" panose="020B0604020202020204" pitchFamily="34" charset="0"/>
            </a:endParaRPr>
          </a:p>
        </p:txBody>
      </p:sp>
      <p:sp>
        <p:nvSpPr>
          <p:cNvPr id="8" name="TextBox 7"/>
          <p:cNvSpPr txBox="1"/>
          <p:nvPr/>
        </p:nvSpPr>
        <p:spPr>
          <a:xfrm>
            <a:off x="-1" y="0"/>
            <a:ext cx="12079817" cy="1200329"/>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Realise your ambition! </a:t>
            </a:r>
            <a:r>
              <a:rPr lang="en-GB" sz="2400" dirty="0">
                <a:solidFill>
                  <a:srgbClr val="0000FF"/>
                </a:solidFill>
                <a:latin typeface="Arial" panose="020B0604020202020204" pitchFamily="34" charset="0"/>
                <a:cs typeface="Arial" panose="020B0604020202020204" pitchFamily="34" charset="0"/>
              </a:rPr>
              <a:t>Study</a:t>
            </a:r>
            <a:r>
              <a:rPr lang="en-GB" sz="2400" dirty="0">
                <a:latin typeface="Arial" panose="020B0604020202020204" pitchFamily="34" charset="0"/>
                <a:cs typeface="Arial" panose="020B0604020202020204" pitchFamily="34" charset="0"/>
              </a:rPr>
              <a:t> publications on LD and applied crop genetics yourself, </a:t>
            </a:r>
            <a:r>
              <a:rPr lang="en-GB" sz="2400" dirty="0">
                <a:solidFill>
                  <a:srgbClr val="0000FF"/>
                </a:solidFill>
                <a:latin typeface="Arial" panose="020B0604020202020204" pitchFamily="34" charset="0"/>
                <a:cs typeface="Arial" panose="020B0604020202020204" pitchFamily="34" charset="0"/>
              </a:rPr>
              <a:t>without my help</a:t>
            </a:r>
            <a:r>
              <a:rPr lang="en-GB" sz="2400" dirty="0">
                <a:latin typeface="Arial" panose="020B0604020202020204" pitchFamily="34" charset="0"/>
                <a:cs typeface="Arial" panose="020B0604020202020204" pitchFamily="34" charset="0"/>
              </a:rPr>
              <a:t>; such as this paper (DOI 10.1146/annurev.arplant.54.031902.134907; 						</a:t>
            </a:r>
            <a:r>
              <a:rPr lang="en-GB" sz="240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from Flint-Garcia, </a:t>
            </a:r>
            <a:r>
              <a:rPr lang="en-GB" sz="2400" dirty="0" err="1">
                <a:latin typeface="Arial" panose="020B0604020202020204" pitchFamily="34" charset="0"/>
                <a:cs typeface="Arial" panose="020B0604020202020204" pitchFamily="34" charset="0"/>
              </a:rPr>
              <a:t>Thornsberry</a:t>
            </a:r>
            <a:r>
              <a:rPr lang="en-GB" sz="2400" dirty="0">
                <a:latin typeface="Arial" panose="020B0604020202020204" pitchFamily="34" charset="0"/>
                <a:cs typeface="Arial" panose="020B0604020202020204" pitchFamily="34" charset="0"/>
              </a:rPr>
              <a:t>, Buckler IV).</a:t>
            </a:r>
          </a:p>
        </p:txBody>
      </p:sp>
      <p:sp>
        <p:nvSpPr>
          <p:cNvPr id="9" name="TextBox 8"/>
          <p:cNvSpPr txBox="1"/>
          <p:nvPr/>
        </p:nvSpPr>
        <p:spPr>
          <a:xfrm>
            <a:off x="5803900" y="1706782"/>
            <a:ext cx="6275917" cy="5078313"/>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US" dirty="0">
                <a:latin typeface="Arial" panose="020B0604020202020204" pitchFamily="34" charset="0"/>
                <a:cs typeface="Arial" panose="020B0604020202020204" pitchFamily="34" charset="0"/>
              </a:rPr>
              <a:t>Scenarios of LD between linked loci; polymorphisms caused by different mutational and </a:t>
            </a:r>
            <a:r>
              <a:rPr lang="en-US" dirty="0" err="1">
                <a:latin typeface="Arial" panose="020B0604020202020204" pitchFamily="34" charset="0"/>
                <a:cs typeface="Arial" panose="020B0604020202020204" pitchFamily="34" charset="0"/>
              </a:rPr>
              <a:t>recombinational</a:t>
            </a:r>
            <a:r>
              <a:rPr lang="en-US" dirty="0">
                <a:latin typeface="Arial" panose="020B0604020202020204" pitchFamily="34" charset="0"/>
                <a:cs typeface="Arial" panose="020B0604020202020204" pitchFamily="34" charset="0"/>
              </a:rPr>
              <a:t> histories de-</a:t>
            </a:r>
            <a:r>
              <a:rPr lang="en-US" dirty="0" err="1">
                <a:latin typeface="Arial" panose="020B0604020202020204" pitchFamily="34" charset="0"/>
                <a:cs typeface="Arial" panose="020B0604020202020204" pitchFamily="34" charset="0"/>
              </a:rPr>
              <a:t>monstrating</a:t>
            </a:r>
            <a:r>
              <a:rPr lang="en-US" dirty="0">
                <a:latin typeface="Arial" panose="020B0604020202020204" pitchFamily="34" charset="0"/>
                <a:cs typeface="Arial" panose="020B0604020202020204" pitchFamily="34" charset="0"/>
              </a:rPr>
              <a:t> the behavior of the r² and D’ statistics of LD. Images in the left column represent the allelic states of two loci. The middle column represents the 2 x 2 contingency table of haplotypes and the resulting r² and D’ statistics. The right column represents a possible tree responsible for the observed LD present. </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marL="342900" indent="-342900">
              <a:buAutoNum type="alphaUcParenBoth"/>
            </a:pPr>
            <a:r>
              <a:rPr lang="en-US" dirty="0">
                <a:latin typeface="Arial" panose="020B0604020202020204" pitchFamily="34" charset="0"/>
                <a:cs typeface="Arial" panose="020B0604020202020204" pitchFamily="34" charset="0"/>
              </a:rPr>
              <a:t>Absolute LD exists when two loci share a similar mu-</a:t>
            </a:r>
            <a:r>
              <a:rPr lang="en-US" dirty="0" err="1">
                <a:latin typeface="Arial" panose="020B0604020202020204" pitchFamily="34" charset="0"/>
                <a:cs typeface="Arial" panose="020B0604020202020204" pitchFamily="34" charset="0"/>
              </a:rPr>
              <a:t>tational</a:t>
            </a:r>
            <a:r>
              <a:rPr lang="en-US" dirty="0">
                <a:latin typeface="Arial" panose="020B0604020202020204" pitchFamily="34" charset="0"/>
                <a:cs typeface="Arial" panose="020B0604020202020204" pitchFamily="34" charset="0"/>
              </a:rPr>
              <a:t> history with no recombination. Both r² and D’ equal 1. </a:t>
            </a:r>
          </a:p>
          <a:p>
            <a:pPr marL="342900" indent="-342900">
              <a:buAutoNum type="alphaUcParenBoth"/>
            </a:pPr>
            <a:r>
              <a:rPr lang="en-US" dirty="0">
                <a:latin typeface="Arial" panose="020B0604020202020204" pitchFamily="34" charset="0"/>
                <a:cs typeface="Arial" panose="020B0604020202020204" pitchFamily="34" charset="0"/>
              </a:rPr>
              <a:t>LD can result when mutations occur on different lineages without recombination between the loci. Notice the large difference in measures of LD as calculated by r² and D. </a:t>
            </a:r>
          </a:p>
          <a:p>
            <a:pPr marL="342900" indent="-342900">
              <a:buAutoNum type="alphaUcParenBoth"/>
            </a:pPr>
            <a:r>
              <a:rPr lang="en-US" dirty="0">
                <a:latin typeface="Arial" panose="020B0604020202020204" pitchFamily="34" charset="0"/>
                <a:cs typeface="Arial" panose="020B0604020202020204" pitchFamily="34" charset="0"/>
              </a:rPr>
              <a:t>Linkage equilibrium is produced when there is recombination between loci, regardless of mutational history. In this situation, both r²and D’ equal 0. </a:t>
            </a:r>
            <a:endParaRPr lang="en-GB"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532468" y="903995"/>
            <a:ext cx="4222284" cy="5886085"/>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3"/>
          <a:stretch>
            <a:fillRect/>
          </a:stretch>
        </p:blipFill>
        <p:spPr>
          <a:xfrm rot="16200000">
            <a:off x="-783970" y="2099494"/>
            <a:ext cx="3150173" cy="1458542"/>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4"/>
          <a:stretch>
            <a:fillRect/>
          </a:stretch>
        </p:blipFill>
        <p:spPr>
          <a:xfrm rot="16200000">
            <a:off x="-239327" y="5072887"/>
            <a:ext cx="2497137" cy="9291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3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72000" y="36000"/>
            <a:ext cx="12026833" cy="1077218"/>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a:spcBef>
                <a:spcPct val="50000"/>
              </a:spcBef>
            </a:pPr>
            <a:r>
              <a:rPr lang="en-GB" altLang="de-DE" sz="3200" dirty="0">
                <a:latin typeface="Arial" panose="020B0604020202020204" pitchFamily="34" charset="0"/>
                <a:cs typeface="Arial" panose="020B0604020202020204" pitchFamily="34" charset="0"/>
              </a:rPr>
              <a:t>Sequential Number: #12 </a:t>
            </a:r>
            <a:br>
              <a:rPr lang="en-GB" altLang="de-DE" sz="3200" dirty="0">
                <a:latin typeface="Arial" panose="020B0604020202020204" pitchFamily="34" charset="0"/>
                <a:cs typeface="Arial" panose="020B0604020202020204" pitchFamily="34" charset="0"/>
              </a:rPr>
            </a:br>
            <a:r>
              <a:rPr lang="de-DE" altLang="de-DE"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UNPLAB-PopGen_Ch-11[MAS]</a:t>
            </a:r>
            <a:endParaRPr lang="en-GB" altLang="de-DE" dirty="0">
              <a:latin typeface="Arial" panose="020B0604020202020204" pitchFamily="34" charset="0"/>
              <a:cs typeface="Arial" panose="020B0604020202020204" pitchFamily="34" charset="0"/>
            </a:endParaRPr>
          </a:p>
        </p:txBody>
      </p:sp>
      <p:sp>
        <p:nvSpPr>
          <p:cNvPr id="4" name="Textfeld 5"/>
          <p:cNvSpPr txBox="1"/>
          <p:nvPr/>
        </p:nvSpPr>
        <p:spPr>
          <a:xfrm>
            <a:off x="11630100" y="6346567"/>
            <a:ext cx="51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GB" sz="2400" smtClean="0">
                <a:latin typeface="Arial" panose="020B0604020202020204" pitchFamily="34" charset="0"/>
                <a:cs typeface="Arial" panose="020B0604020202020204" pitchFamily="34" charset="0"/>
              </a:rPr>
              <a:t>2</a:t>
            </a:fld>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0500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07648" y="1592544"/>
            <a:ext cx="6701906" cy="2031325"/>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You may as well think about a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Cross</a:t>
            </a:r>
            <a:r>
              <a:rPr lang="en-GB" dirty="0">
                <a:latin typeface="Arial" panose="020B0604020202020204" pitchFamily="34" charset="0"/>
                <a:cs typeface="Arial" panose="020B0604020202020204" pitchFamily="34" charset="0"/>
              </a:rPr>
              <a:t> in Plant Breeding terms as  the actual carrying out of the crossing activity. Breeders may term the crossed seed in a paper bag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cross</a:t>
            </a:r>
            <a:r>
              <a:rPr lang="en-GB" dirty="0">
                <a:latin typeface="Arial" panose="020B0604020202020204" pitchFamily="34" charset="0"/>
                <a:cs typeface="Arial" panose="020B0604020202020204" pitchFamily="34" charset="0"/>
              </a:rPr>
              <a:t>“; or the plants growing from such hybrid seed, the actual F1-plants, are often-times and gladly called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cross</a:t>
            </a:r>
            <a:r>
              <a:rPr lang="en-GB" dirty="0">
                <a:latin typeface="Arial" panose="020B0604020202020204" pitchFamily="34" charset="0"/>
                <a:cs typeface="Arial" panose="020B0604020202020204" pitchFamily="34" charset="0"/>
              </a:rPr>
              <a:t>“. Even a bulk or the sum of all SSD lines from a cross may be called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cross</a:t>
            </a:r>
            <a:r>
              <a:rPr lang="en-GB" dirty="0">
                <a:latin typeface="Arial" panose="020B0604020202020204" pitchFamily="34" charset="0"/>
                <a:cs typeface="Arial" panose="020B0604020202020204" pitchFamily="34" charset="0"/>
              </a:rPr>
              <a:t>“. Watch out for context to always get it right if you hear about a cross.  </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07648" y="3679119"/>
            <a:ext cx="2804452" cy="3096941"/>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8303977" y="3913738"/>
            <a:ext cx="3805577" cy="2862322"/>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We are now talking about the self-fertilized offspring from a cross of two homozygous parents, and we have a look how it causes LD (</a:t>
            </a:r>
            <a:r>
              <a:rPr lang="en-GB" dirty="0" err="1">
                <a:latin typeface="Arial" panose="020B0604020202020204" pitchFamily="34" charset="0"/>
                <a:cs typeface="Arial" panose="020B0604020202020204" pitchFamily="34" charset="0"/>
              </a:rPr>
              <a:t>lin-kage</a:t>
            </a:r>
            <a:r>
              <a:rPr lang="en-GB" dirty="0">
                <a:latin typeface="Arial" panose="020B0604020202020204" pitchFamily="34" charset="0"/>
                <a:cs typeface="Arial" panose="020B0604020202020204" pitchFamily="34" charset="0"/>
              </a:rPr>
              <a:t> disequilibrium = gamete phase disequilibrium) for all loci that are linked and heterozygous in the F1 generation. </a:t>
            </a:r>
            <a:r>
              <a:rPr lang="de-DE" dirty="0">
                <a:latin typeface="Arial" panose="020B0604020202020204" pitchFamily="34" charset="0"/>
                <a:cs typeface="Arial" panose="020B0604020202020204" pitchFamily="34" charset="0"/>
              </a:rPr>
              <a:t>So: </a:t>
            </a:r>
            <a:r>
              <a:rPr lang="de-DE" dirty="0" err="1">
                <a:latin typeface="Arial" panose="020B0604020202020204" pitchFamily="34" charset="0"/>
                <a:cs typeface="Arial" panose="020B0604020202020204" pitchFamily="34" charset="0"/>
              </a:rPr>
              <a:t>It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about</a:t>
            </a:r>
            <a:r>
              <a:rPr lang="de-DE" dirty="0">
                <a:latin typeface="Arial" panose="020B0604020202020204" pitchFamily="34" charset="0"/>
                <a:cs typeface="Arial" panose="020B0604020202020204" pitchFamily="34" charset="0"/>
              </a:rPr>
              <a:t> a </a:t>
            </a:r>
            <a:r>
              <a:rPr lang="de-DE"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Mendelian</a:t>
            </a:r>
            <a:r>
              <a:rPr lang="de-D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F1</a:t>
            </a:r>
            <a:r>
              <a:rPr lang="de-DE" dirty="0">
                <a:latin typeface="Arial" panose="020B0604020202020204" pitchFamily="34" charset="0"/>
                <a:cs typeface="Arial" panose="020B0604020202020204" pitchFamily="34" charset="0"/>
              </a:rPr>
              <a:t>, and </a:t>
            </a:r>
            <a:r>
              <a:rPr lang="de-DE" dirty="0" err="1">
                <a:latin typeface="Arial" panose="020B0604020202020204" pitchFamily="34" charset="0"/>
                <a:cs typeface="Arial" panose="020B0604020202020204" pitchFamily="34" charset="0"/>
              </a:rPr>
              <a:t>about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its</a:t>
            </a:r>
            <a:r>
              <a:rPr lang="de-DE" dirty="0">
                <a:latin typeface="Arial" panose="020B0604020202020204" pitchFamily="34" charset="0"/>
                <a:cs typeface="Arial" panose="020B0604020202020204" pitchFamily="34" charset="0"/>
              </a:rPr>
              <a:t> F2, and F3, and </a:t>
            </a:r>
            <a:r>
              <a:rPr lang="de-DE" dirty="0" err="1">
                <a:latin typeface="Arial" panose="020B0604020202020204" pitchFamily="34" charset="0"/>
                <a:cs typeface="Arial" panose="020B0604020202020204" pitchFamily="34" charset="0"/>
              </a:rPr>
              <a:t>more</a:t>
            </a:r>
            <a:r>
              <a:rPr lang="de-DE" dirty="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p:txBody>
      </p:sp>
      <p:sp>
        <p:nvSpPr>
          <p:cNvPr id="4" name="TextBox 3"/>
          <p:cNvSpPr txBox="1"/>
          <p:nvPr/>
        </p:nvSpPr>
        <p:spPr>
          <a:xfrm>
            <a:off x="67733" y="0"/>
            <a:ext cx="12041821" cy="1569660"/>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We are going to talk about a ‚cross‘. </a:t>
            </a:r>
            <a:r>
              <a:rPr lang="en-GB" dirty="0">
                <a:latin typeface="Arial" panose="020B0604020202020204" pitchFamily="34" charset="0"/>
                <a:cs typeface="Arial" panose="020B0604020202020204" pitchFamily="34" charset="0"/>
              </a:rPr>
              <a:t>So, what is this: A Cross. See left picture. The Roman Empire relied on long-distance trade routes connecting places such as </a:t>
            </a:r>
            <a:r>
              <a:rPr lang="en-GB" i="1" dirty="0" err="1">
                <a:latin typeface="Arial" panose="020B0604020202020204" pitchFamily="34" charset="0"/>
                <a:cs typeface="Arial" panose="020B0604020202020204" pitchFamily="34" charset="0"/>
              </a:rPr>
              <a:t>Mogontiacum</a:t>
            </a:r>
            <a:r>
              <a:rPr lang="en-GB" dirty="0">
                <a:latin typeface="Arial" panose="020B0604020202020204" pitchFamily="34" charset="0"/>
                <a:cs typeface="Arial" panose="020B0604020202020204" pitchFamily="34" charset="0"/>
              </a:rPr>
              <a:t> (Mainz) and </a:t>
            </a:r>
            <a:r>
              <a:rPr lang="en-GB" i="1" dirty="0">
                <a:latin typeface="Arial" panose="020B0604020202020204" pitchFamily="34" charset="0"/>
                <a:cs typeface="Arial" panose="020B0604020202020204" pitchFamily="34" charset="0"/>
              </a:rPr>
              <a:t>Augusta </a:t>
            </a:r>
            <a:r>
              <a:rPr lang="en-GB" i="1" dirty="0" err="1">
                <a:latin typeface="Arial" panose="020B0604020202020204" pitchFamily="34" charset="0"/>
                <a:cs typeface="Arial" panose="020B0604020202020204" pitchFamily="34" charset="0"/>
              </a:rPr>
              <a:t>Raurica</a:t>
            </a:r>
            <a:r>
              <a:rPr lang="en-GB" i="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(near Basel). Near modern-day </a:t>
            </a:r>
            <a:r>
              <a:rPr lang="en-GB" dirty="0" err="1">
                <a:latin typeface="Arial" panose="020B0604020202020204" pitchFamily="34" charset="0"/>
                <a:cs typeface="Arial" panose="020B0604020202020204" pitchFamily="34" charset="0"/>
              </a:rPr>
              <a:t>Ettlingen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Ediningom</a:t>
            </a:r>
            <a:r>
              <a:rPr lang="en-GB" dirty="0">
                <a:latin typeface="Arial" panose="020B0604020202020204" pitchFamily="34" charset="0"/>
                <a:cs typeface="Arial" panose="020B0604020202020204" pitchFamily="34" charset="0"/>
              </a:rPr>
              <a:t>), an important long-distance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cross</a:t>
            </a:r>
            <a:r>
              <a:rPr lang="en-GB" dirty="0">
                <a:latin typeface="Arial" panose="020B0604020202020204" pitchFamily="34" charset="0"/>
                <a:cs typeface="Arial" panose="020B0604020202020204" pitchFamily="34" charset="0"/>
              </a:rPr>
              <a:t>-road was built and carefully maintained, linking the West areas with the East across the river Alb and the North-South junction along river Rhine. The routes were vital for all military and civil goods (Wells, 1995, The Roman Empire, 2nd ed., Harvard UP).</a:t>
            </a:r>
            <a:endParaRPr lang="en-GB" dirty="0"/>
          </a:p>
        </p:txBody>
      </p:sp>
      <p:pic>
        <p:nvPicPr>
          <p:cNvPr id="3" name="Grafik 2">
            <a:extLst>
              <a:ext uri="{FF2B5EF4-FFF2-40B4-BE49-F238E27FC236}">
                <a16:creationId xmlns:a16="http://schemas.microsoft.com/office/drawing/2014/main" id="{041A53DC-D4BC-4CBB-8746-A1808FF1A1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671" y="1744061"/>
            <a:ext cx="5031999" cy="5031999"/>
          </a:xfrm>
          <a:prstGeom prst="rect">
            <a:avLst/>
          </a:prstGeom>
        </p:spPr>
      </p:pic>
      <p:sp>
        <p:nvSpPr>
          <p:cNvPr id="6" name="TextBox 5"/>
          <p:cNvSpPr txBox="1"/>
          <p:nvPr/>
        </p:nvSpPr>
        <p:spPr>
          <a:xfrm>
            <a:off x="150860" y="6418933"/>
            <a:ext cx="4671417" cy="369332"/>
          </a:xfrm>
          <a:prstGeom prst="rect">
            <a:avLst/>
          </a:prstGeom>
          <a:solidFill>
            <a:srgbClr val="D6D6C4"/>
          </a:solidFill>
          <a:ln>
            <a:no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A cross; cross-road.</a:t>
            </a:r>
          </a:p>
        </p:txBody>
      </p:sp>
      <p:sp>
        <p:nvSpPr>
          <p:cNvPr id="13" name="Textfeld 5"/>
          <p:cNvSpPr txBox="1"/>
          <p:nvPr/>
        </p:nvSpPr>
        <p:spPr>
          <a:xfrm>
            <a:off x="4822277" y="6331896"/>
            <a:ext cx="96948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20</a:t>
            </a:fld>
            <a:endParaRPr lang="en-GB" sz="24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B706872-0477-4913-8730-00F32BB3E5D5}"/>
              </a:ext>
            </a:extLst>
          </p:cNvPr>
          <p:cNvSpPr txBox="1"/>
          <p:nvPr/>
        </p:nvSpPr>
        <p:spPr>
          <a:xfrm>
            <a:off x="5407648" y="3679119"/>
            <a:ext cx="811160" cy="369332"/>
          </a:xfrm>
          <a:prstGeom prst="rect">
            <a:avLst/>
          </a:prstGeom>
          <a:solidFill>
            <a:schemeClr val="bg1">
              <a:lumMod val="95000"/>
            </a:schemeClr>
          </a:solidFill>
        </p:spPr>
        <p:txBody>
          <a:bodyPr wrap="square" rtlCol="0">
            <a:spAutoFit/>
          </a:bodyPr>
          <a:lstStyle/>
          <a:p>
            <a:r>
              <a:rPr lang="en-GB" dirty="0">
                <a:latin typeface="Arial" panose="020B0604020202020204" pitchFamily="34" charset="0"/>
                <a:cs typeface="Arial" panose="020B0604020202020204" pitchFamily="34" charset="0"/>
              </a:rPr>
              <a:t>© RM</a:t>
            </a:r>
          </a:p>
        </p:txBody>
      </p:sp>
    </p:spTree>
    <p:extLst>
      <p:ext uri="{BB962C8B-B14F-4D97-AF65-F5344CB8AC3E}">
        <p14:creationId xmlns:p14="http://schemas.microsoft.com/office/powerpoint/2010/main" val="2886562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1999" y="3478220"/>
            <a:ext cx="6526311" cy="3227163"/>
            <a:chOff x="190888" y="3478220"/>
            <a:chExt cx="6407422" cy="3227163"/>
          </a:xfrm>
        </p:grpSpPr>
        <p:pic>
          <p:nvPicPr>
            <p:cNvPr id="2" name="Picture 1"/>
            <p:cNvPicPr>
              <a:picLocks noChangeAspect="1"/>
            </p:cNvPicPr>
            <p:nvPr/>
          </p:nvPicPr>
          <p:blipFill>
            <a:blip r:embed="rId2"/>
            <a:stretch>
              <a:fillRect/>
            </a:stretch>
          </p:blipFill>
          <p:spPr>
            <a:xfrm>
              <a:off x="221513" y="3870362"/>
              <a:ext cx="6376797" cy="2835021"/>
            </a:xfrm>
            <a:prstGeom prst="rect">
              <a:avLst/>
            </a:prstGeom>
          </p:spPr>
        </p:pic>
        <p:sp>
          <p:nvSpPr>
            <p:cNvPr id="4" name="TextBox 3"/>
            <p:cNvSpPr txBox="1"/>
            <p:nvPr/>
          </p:nvSpPr>
          <p:spPr>
            <a:xfrm>
              <a:off x="190888" y="6331896"/>
              <a:ext cx="2442936" cy="33855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1600" dirty="0">
                  <a:latin typeface="Arial" panose="020B0604020202020204" pitchFamily="34" charset="0"/>
                  <a:cs typeface="Arial" panose="020B0604020202020204" pitchFamily="34" charset="0"/>
                </a:rPr>
                <a:t>DOI 10.1093/</a:t>
              </a:r>
              <a:r>
                <a:rPr lang="en-GB" sz="1600" dirty="0" err="1">
                  <a:latin typeface="Arial" panose="020B0604020202020204" pitchFamily="34" charset="0"/>
                  <a:cs typeface="Arial" panose="020B0604020202020204" pitchFamily="34" charset="0"/>
                </a:rPr>
                <a:t>jxb</a:t>
              </a:r>
              <a:r>
                <a:rPr lang="en-GB" sz="1600" dirty="0">
                  <a:latin typeface="Arial" panose="020B0604020202020204" pitchFamily="34" charset="0"/>
                  <a:cs typeface="Arial" panose="020B0604020202020204" pitchFamily="34" charset="0"/>
                </a:rPr>
                <a:t>/erx117</a:t>
              </a:r>
            </a:p>
          </p:txBody>
        </p:sp>
        <p:sp>
          <p:nvSpPr>
            <p:cNvPr id="3" name="TextBox 2"/>
            <p:cNvSpPr txBox="1"/>
            <p:nvPr/>
          </p:nvSpPr>
          <p:spPr>
            <a:xfrm>
              <a:off x="221512" y="3478220"/>
              <a:ext cx="6376797" cy="369332"/>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i="1" dirty="0">
                  <a:latin typeface="Arial" panose="020B0604020202020204" pitchFamily="34" charset="0"/>
                  <a:cs typeface="Arial" panose="020B0604020202020204" pitchFamily="34" charset="0"/>
                </a:rPr>
                <a:t>Vicia faba </a:t>
              </a:r>
              <a:r>
                <a:rPr lang="en-GB" dirty="0">
                  <a:latin typeface="Arial" panose="020B0604020202020204" pitchFamily="34" charset="0"/>
                  <a:cs typeface="Arial" panose="020B0604020202020204" pitchFamily="34" charset="0"/>
                </a:rPr>
                <a:t>chromosomes in Metaphase, Feulgen staining.</a:t>
              </a:r>
            </a:p>
          </p:txBody>
        </p:sp>
      </p:grpSp>
      <p:sp>
        <p:nvSpPr>
          <p:cNvPr id="7" name="TextBox 6"/>
          <p:cNvSpPr txBox="1"/>
          <p:nvPr/>
        </p:nvSpPr>
        <p:spPr>
          <a:xfrm>
            <a:off x="71999" y="36000"/>
            <a:ext cx="12022633" cy="830997"/>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We start with a double heterozygous coupling phase genotype (AB/ab). Notice well that we abandoned Random Mating and are in the frame of </a:t>
            </a:r>
            <a:r>
              <a:rPr lang="en-GB" sz="2400" dirty="0">
                <a:solidFill>
                  <a:srgbClr val="0000FF"/>
                </a:solidFill>
                <a:latin typeface="Arial" panose="020B0604020202020204" pitchFamily="34" charset="0"/>
                <a:cs typeface="Arial" panose="020B0604020202020204" pitchFamily="34" charset="0"/>
              </a:rPr>
              <a:t>Line Breeding</a:t>
            </a:r>
            <a:r>
              <a:rPr lang="en-GB" sz="2400" dirty="0">
                <a:latin typeface="Arial" panose="020B0604020202020204" pitchFamily="34" charset="0"/>
                <a:cs typeface="Arial" panose="020B0604020202020204" pitchFamily="34" charset="0"/>
              </a:rPr>
              <a:t>. </a:t>
            </a:r>
          </a:p>
        </p:txBody>
      </p:sp>
      <p:sp>
        <p:nvSpPr>
          <p:cNvPr id="8" name="TextBox 7"/>
          <p:cNvSpPr txBox="1"/>
          <p:nvPr/>
        </p:nvSpPr>
        <p:spPr>
          <a:xfrm>
            <a:off x="72000" y="1021080"/>
            <a:ext cx="12022632" cy="923330"/>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Which gametes (haplotypes) have mated to produce this genotype? Of course gamete-types (haplotypes) ‚</a:t>
            </a:r>
            <a:r>
              <a:rPr lang="en-GB" dirty="0">
                <a:solidFill>
                  <a:srgbClr val="0000FF"/>
                </a:solidFill>
                <a:latin typeface="Arial" panose="020B0604020202020204" pitchFamily="34" charset="0"/>
                <a:cs typeface="Arial" panose="020B0604020202020204" pitchFamily="34" charset="0"/>
              </a:rPr>
              <a:t>AB</a:t>
            </a:r>
            <a:r>
              <a:rPr lang="en-GB" dirty="0">
                <a:latin typeface="Arial" panose="020B0604020202020204" pitchFamily="34" charset="0"/>
                <a:cs typeface="Arial" panose="020B0604020202020204" pitchFamily="34" charset="0"/>
              </a:rPr>
              <a:t>‘ and ‚</a:t>
            </a:r>
            <a:r>
              <a:rPr lang="en-GB" dirty="0">
                <a:solidFill>
                  <a:srgbClr val="0000FF"/>
                </a:solidFill>
                <a:latin typeface="Arial" panose="020B0604020202020204" pitchFamily="34" charset="0"/>
                <a:cs typeface="Arial" panose="020B0604020202020204" pitchFamily="34" charset="0"/>
              </a:rPr>
              <a:t>ab</a:t>
            </a:r>
            <a:r>
              <a:rPr lang="en-GB" dirty="0">
                <a:latin typeface="Arial" panose="020B0604020202020204" pitchFamily="34" charset="0"/>
                <a:cs typeface="Arial" panose="020B0604020202020204" pitchFamily="34" charset="0"/>
              </a:rPr>
              <a:t>‘. Can we contemplate their LD? It is as if </a:t>
            </a:r>
            <a:r>
              <a:rPr lang="en-GB" dirty="0">
                <a:solidFill>
                  <a:srgbClr val="0000FF"/>
                </a:solidFill>
                <a:latin typeface="Arial" panose="020B0604020202020204" pitchFamily="34" charset="0"/>
                <a:cs typeface="Arial" panose="020B0604020202020204" pitchFamily="34" charset="0"/>
              </a:rPr>
              <a:t>these two </a:t>
            </a:r>
            <a:r>
              <a:rPr lang="en-GB" dirty="0">
                <a:latin typeface="Arial" panose="020B0604020202020204" pitchFamily="34" charset="0"/>
                <a:cs typeface="Arial" panose="020B0604020202020204" pitchFamily="34" charset="0"/>
              </a:rPr>
              <a:t>are the total pool. D=1/4, of course, because all B go with A, all b go with a. Which gamete types (haplotypes)  will be produced by this hybrid genotypes? In which frequencies?</a:t>
            </a:r>
          </a:p>
        </p:txBody>
      </p:sp>
      <p:sp>
        <p:nvSpPr>
          <p:cNvPr id="9" name="TextBox 8"/>
          <p:cNvSpPr txBox="1"/>
          <p:nvPr/>
        </p:nvSpPr>
        <p:spPr>
          <a:xfrm>
            <a:off x="72000" y="2285229"/>
            <a:ext cx="6526310" cy="923330"/>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The possible haplotypes (gametes) coming </a:t>
            </a:r>
            <a:r>
              <a:rPr lang="en-GB" dirty="0">
                <a:solidFill>
                  <a:srgbClr val="C00000"/>
                </a:solidFill>
                <a:latin typeface="Arial" panose="020B0604020202020204" pitchFamily="34" charset="0"/>
                <a:cs typeface="Arial" panose="020B0604020202020204" pitchFamily="34" charset="0"/>
              </a:rPr>
              <a:t>from</a:t>
            </a:r>
            <a:r>
              <a:rPr lang="en-GB" dirty="0">
                <a:latin typeface="Arial" panose="020B0604020202020204" pitchFamily="34" charset="0"/>
                <a:cs typeface="Arial" panose="020B0604020202020204" pitchFamily="34" charset="0"/>
              </a:rPr>
              <a:t> the F1 are  ‘AB‘, ‘Ab‘, ‘</a:t>
            </a:r>
            <a:r>
              <a:rPr lang="en-GB" dirty="0" err="1">
                <a:latin typeface="Arial" panose="020B0604020202020204" pitchFamily="34" charset="0"/>
                <a:cs typeface="Arial" panose="020B0604020202020204" pitchFamily="34" charset="0"/>
              </a:rPr>
              <a:t>aB</a:t>
            </a:r>
            <a:r>
              <a:rPr lang="en-GB" dirty="0">
                <a:latin typeface="Arial" panose="020B0604020202020204" pitchFamily="34" charset="0"/>
                <a:cs typeface="Arial" panose="020B0604020202020204" pitchFamily="34" charset="0"/>
              </a:rPr>
              <a:t>’, ‘ab’. If no linkage (c=0.5), then these four types will be produced by the F1 genotype in same frequencies. </a:t>
            </a:r>
          </a:p>
        </p:txBody>
      </p:sp>
      <p:grpSp>
        <p:nvGrpSpPr>
          <p:cNvPr id="14" name="Group 13"/>
          <p:cNvGrpSpPr/>
          <p:nvPr/>
        </p:nvGrpSpPr>
        <p:grpSpPr>
          <a:xfrm>
            <a:off x="6666600" y="2163155"/>
            <a:ext cx="5428032" cy="4542228"/>
            <a:chOff x="6671849" y="2159000"/>
            <a:chExt cx="5428032" cy="4542228"/>
          </a:xfrm>
        </p:grpSpPr>
        <p:pic>
          <p:nvPicPr>
            <p:cNvPr id="6" name="Picture 5"/>
            <p:cNvPicPr>
              <a:picLocks noChangeAspect="1"/>
            </p:cNvPicPr>
            <p:nvPr/>
          </p:nvPicPr>
          <p:blipFill>
            <a:blip r:embed="rId3"/>
            <a:stretch>
              <a:fillRect/>
            </a:stretch>
          </p:blipFill>
          <p:spPr>
            <a:xfrm>
              <a:off x="6671849" y="2192664"/>
              <a:ext cx="5348669" cy="4508564"/>
            </a:xfrm>
            <a:prstGeom prst="rect">
              <a:avLst/>
            </a:prstGeom>
            <a:effectLst>
              <a:outerShdw blurRad="50800" dist="38100" dir="2700000" algn="tl" rotWithShape="0">
                <a:prstClr val="black">
                  <a:alpha val="40000"/>
                </a:prstClr>
              </a:outerShdw>
            </a:effectLst>
          </p:spPr>
        </p:pic>
        <p:sp>
          <p:nvSpPr>
            <p:cNvPr id="13" name="Textfeld 5"/>
            <p:cNvSpPr txBox="1"/>
            <p:nvPr/>
          </p:nvSpPr>
          <p:spPr>
            <a:xfrm>
              <a:off x="11161020" y="3365166"/>
              <a:ext cx="93886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21</a:t>
              </a:fld>
              <a:endParaRPr lang="en-GB" sz="2400" dirty="0">
                <a:latin typeface="Arial" panose="020B0604020202020204" pitchFamily="34" charset="0"/>
                <a:cs typeface="Arial" panose="020B0604020202020204" pitchFamily="34" charset="0"/>
              </a:endParaRPr>
            </a:p>
          </p:txBody>
        </p:sp>
        <p:sp>
          <p:nvSpPr>
            <p:cNvPr id="10" name="Rectangle 9"/>
            <p:cNvSpPr/>
            <p:nvPr/>
          </p:nvSpPr>
          <p:spPr>
            <a:xfrm>
              <a:off x="8293100" y="2159000"/>
              <a:ext cx="2789767" cy="1198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p:nvCxnSpPr>
          <p:spPr>
            <a:xfrm>
              <a:off x="6697133" y="2552700"/>
              <a:ext cx="4423834" cy="42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6F7339D2-36D6-432D-B696-D95F3F79464B}"/>
              </a:ext>
            </a:extLst>
          </p:cNvPr>
          <p:cNvSpPr txBox="1"/>
          <p:nvPr/>
        </p:nvSpPr>
        <p:spPr>
          <a:xfrm>
            <a:off x="6693760" y="2228297"/>
            <a:ext cx="5346793" cy="353943"/>
          </a:xfrm>
          <a:prstGeom prst="rect">
            <a:avLst/>
          </a:prstGeom>
          <a:solidFill>
            <a:srgbClr val="FFFFFF"/>
          </a:solidFill>
          <a:effectLst>
            <a:outerShdw blurRad="50800" dist="38100" dir="2700000" algn="tl" rotWithShape="0">
              <a:prstClr val="black">
                <a:alpha val="40000"/>
              </a:prstClr>
            </a:outerShdw>
          </a:effectLst>
        </p:spPr>
        <p:txBody>
          <a:bodyPr wrap="square" rtlCol="0">
            <a:spAutoFit/>
          </a:bodyPr>
          <a:lstStyle/>
          <a:p>
            <a:r>
              <a:rPr lang="en-GB" sz="1700" b="0" i="0" u="none" strike="noStrike" baseline="0" dirty="0">
                <a:latin typeface="Arial" panose="020B0604020202020204" pitchFamily="34" charset="0"/>
                <a:cs typeface="Arial" panose="020B0604020202020204" pitchFamily="34" charset="0"/>
              </a:rPr>
              <a:t>Inspired by Schubert et al., 997, Cell 88, 515–520.</a:t>
            </a:r>
            <a:endParaRPr lang="en-GB"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3192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5"/>
          <p:cNvSpPr txBox="1"/>
          <p:nvPr/>
        </p:nvSpPr>
        <p:spPr>
          <a:xfrm>
            <a:off x="11140069" y="6331896"/>
            <a:ext cx="96948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22</a:t>
            </a:fld>
            <a:endParaRPr lang="en-GB" sz="2400" dirty="0">
              <a:latin typeface="Arial" panose="020B0604020202020204" pitchFamily="34" charset="0"/>
              <a:cs typeface="Arial" panose="020B0604020202020204" pitchFamily="34" charset="0"/>
            </a:endParaRPr>
          </a:p>
        </p:txBody>
      </p:sp>
      <p:sp>
        <p:nvSpPr>
          <p:cNvPr id="2" name="TextBox 1"/>
          <p:cNvSpPr txBox="1"/>
          <p:nvPr/>
        </p:nvSpPr>
        <p:spPr>
          <a:xfrm>
            <a:off x="65309" y="53340"/>
            <a:ext cx="12044246" cy="1200329"/>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 first eminent insight: All what is in LD=max. in the two gametes that </a:t>
            </a:r>
            <a:r>
              <a:rPr lang="en-GB" sz="2400" dirty="0">
                <a:solidFill>
                  <a:srgbClr val="0000FF"/>
                </a:solidFill>
                <a:latin typeface="Arial" panose="020B0604020202020204" pitchFamily="34" charset="0"/>
                <a:cs typeface="Arial" panose="020B0604020202020204" pitchFamily="34" charset="0"/>
              </a:rPr>
              <a:t>made</a:t>
            </a:r>
            <a:r>
              <a:rPr lang="en-GB" sz="2400" dirty="0">
                <a:latin typeface="Arial" panose="020B0604020202020204" pitchFamily="34" charset="0"/>
                <a:cs typeface="Arial" panose="020B0604020202020204" pitchFamily="34" charset="0"/>
              </a:rPr>
              <a:t> our F1 will be at LD=0 in the next generation: If there is no linkage! We can see a decay of LD from maximum down to zero in one step, a thing we never see in case of random mating.</a:t>
            </a:r>
          </a:p>
        </p:txBody>
      </p:sp>
      <p:pic>
        <p:nvPicPr>
          <p:cNvPr id="4" name="Picture 3"/>
          <p:cNvPicPr>
            <a:picLocks noChangeAspect="1"/>
          </p:cNvPicPr>
          <p:nvPr/>
        </p:nvPicPr>
        <p:blipFill>
          <a:blip r:embed="rId2"/>
          <a:stretch>
            <a:fillRect/>
          </a:stretch>
        </p:blipFill>
        <p:spPr>
          <a:xfrm>
            <a:off x="6618993" y="4759447"/>
            <a:ext cx="5491329" cy="948647"/>
          </a:xfrm>
          <a:prstGeom prst="rect">
            <a:avLst/>
          </a:prstGeom>
          <a:effectLst>
            <a:outerShdw blurRad="50800" dist="38100" algn="l" rotWithShape="0">
              <a:prstClr val="black">
                <a:alpha val="40000"/>
              </a:prstClr>
            </a:outerShdw>
          </a:effectLst>
        </p:spPr>
      </p:pic>
      <p:pic>
        <p:nvPicPr>
          <p:cNvPr id="7" name="Picture 6"/>
          <p:cNvPicPr>
            <a:picLocks noChangeAspect="1"/>
          </p:cNvPicPr>
          <p:nvPr/>
        </p:nvPicPr>
        <p:blipFill>
          <a:blip r:embed="rId3"/>
          <a:stretch>
            <a:fillRect/>
          </a:stretch>
        </p:blipFill>
        <p:spPr>
          <a:xfrm>
            <a:off x="6644391" y="5708094"/>
            <a:ext cx="2996115" cy="1020511"/>
          </a:xfrm>
          <a:prstGeom prst="rect">
            <a:avLst/>
          </a:prstGeom>
          <a:effectLst>
            <a:outerShdw blurRad="50800" dist="38100" dir="10800000" algn="r" rotWithShape="0">
              <a:prstClr val="black">
                <a:alpha val="40000"/>
              </a:prstClr>
            </a:outerShdw>
          </a:effectLst>
        </p:spPr>
      </p:pic>
      <p:sp>
        <p:nvSpPr>
          <p:cNvPr id="6" name="TextBox 5"/>
          <p:cNvSpPr txBox="1"/>
          <p:nvPr/>
        </p:nvSpPr>
        <p:spPr>
          <a:xfrm>
            <a:off x="6587067" y="1350403"/>
            <a:ext cx="5522488" cy="100027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1400" b="1" dirty="0">
                <a:solidFill>
                  <a:schemeClr val="tx1">
                    <a:lumMod val="75000"/>
                    <a:lumOff val="25000"/>
                  </a:schemeClr>
                </a:solidFill>
                <a:latin typeface="Times New Roman" panose="02020603050405020304" pitchFamily="18" charset="0"/>
                <a:cs typeface="Times New Roman" panose="02020603050405020304" pitchFamily="18" charset="0"/>
              </a:rPr>
              <a:t>THEORETICAL POPULATION BIOLOGY 4, 300-330 (1973)</a:t>
            </a:r>
          </a:p>
          <a:p>
            <a:r>
              <a:rPr lang="en-GB" sz="1700" b="1" dirty="0">
                <a:solidFill>
                  <a:schemeClr val="tx1">
                    <a:lumMod val="75000"/>
                    <a:lumOff val="25000"/>
                  </a:schemeClr>
                </a:solidFill>
                <a:latin typeface="Times New Roman" panose="02020603050405020304" pitchFamily="18" charset="0"/>
                <a:cs typeface="Times New Roman" panose="02020603050405020304" pitchFamily="18" charset="0"/>
              </a:rPr>
              <a:t>Descent Measured for Two Loci with Some Applications</a:t>
            </a:r>
            <a:br>
              <a:rPr lang="en-GB" sz="1700" b="1" dirty="0">
                <a:solidFill>
                  <a:schemeClr val="tx1">
                    <a:lumMod val="75000"/>
                    <a:lumOff val="25000"/>
                  </a:schemeClr>
                </a:solidFill>
                <a:latin typeface="Times New Roman" panose="02020603050405020304" pitchFamily="18" charset="0"/>
                <a:cs typeface="Times New Roman" panose="02020603050405020304" pitchFamily="18" charset="0"/>
              </a:rPr>
            </a:br>
            <a:r>
              <a:rPr lang="en-GB" sz="1400" dirty="0">
                <a:solidFill>
                  <a:schemeClr val="tx1">
                    <a:lumMod val="75000"/>
                    <a:lumOff val="25000"/>
                  </a:schemeClr>
                </a:solidFill>
                <a:latin typeface="Times New Roman" panose="02020603050405020304" pitchFamily="18" charset="0"/>
                <a:cs typeface="Times New Roman" panose="02020603050405020304" pitchFamily="18" charset="0"/>
              </a:rPr>
              <a:t>C. Clark </a:t>
            </a:r>
            <a:r>
              <a:rPr lang="en-GB" sz="1400" dirty="0" err="1">
                <a:solidFill>
                  <a:schemeClr val="tx1">
                    <a:lumMod val="75000"/>
                    <a:lumOff val="25000"/>
                  </a:schemeClr>
                </a:solidFill>
                <a:latin typeface="Times New Roman" panose="02020603050405020304" pitchFamily="18" charset="0"/>
                <a:cs typeface="Times New Roman" panose="02020603050405020304" pitchFamily="18" charset="0"/>
              </a:rPr>
              <a:t>Cockerham</a:t>
            </a:r>
            <a:r>
              <a:rPr lang="en-GB" sz="1400" dirty="0">
                <a:solidFill>
                  <a:schemeClr val="tx1">
                    <a:lumMod val="75000"/>
                    <a:lumOff val="25000"/>
                  </a:schemeClr>
                </a:solidFill>
                <a:latin typeface="Times New Roman" panose="02020603050405020304" pitchFamily="18" charset="0"/>
                <a:cs typeface="Times New Roman" panose="02020603050405020304" pitchFamily="18" charset="0"/>
              </a:rPr>
              <a:t> (North Carolina State University, USA) and </a:t>
            </a:r>
            <a:br>
              <a:rPr lang="en-GB" sz="1400" dirty="0">
                <a:solidFill>
                  <a:schemeClr val="tx1">
                    <a:lumMod val="75000"/>
                    <a:lumOff val="25000"/>
                  </a:schemeClr>
                </a:solidFill>
                <a:latin typeface="Times New Roman" panose="02020603050405020304" pitchFamily="18" charset="0"/>
                <a:cs typeface="Times New Roman" panose="02020603050405020304" pitchFamily="18" charset="0"/>
              </a:rPr>
            </a:br>
            <a:r>
              <a:rPr lang="en-GB" sz="1400" dirty="0">
                <a:solidFill>
                  <a:schemeClr val="tx1">
                    <a:lumMod val="75000"/>
                    <a:lumOff val="25000"/>
                  </a:schemeClr>
                </a:solidFill>
                <a:latin typeface="Times New Roman" panose="02020603050405020304" pitchFamily="18" charset="0"/>
                <a:cs typeface="Times New Roman" panose="02020603050405020304" pitchFamily="18" charset="0"/>
              </a:rPr>
              <a:t>B.S. Weir (Massey University New Zealand).</a:t>
            </a:r>
          </a:p>
        </p:txBody>
      </p:sp>
      <p:sp>
        <p:nvSpPr>
          <p:cNvPr id="8" name="TextBox 7"/>
          <p:cNvSpPr txBox="1"/>
          <p:nvPr/>
        </p:nvSpPr>
        <p:spPr>
          <a:xfrm>
            <a:off x="6587067" y="2383375"/>
            <a:ext cx="5522488" cy="2308324"/>
          </a:xfrm>
          <a:prstGeom prst="rect">
            <a:avLst/>
          </a:prstGeom>
          <a:solidFill>
            <a:schemeClr val="bg1"/>
          </a:solidFill>
          <a:ln>
            <a:solidFill>
              <a:srgbClr val="D6D6C4"/>
            </a:solid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The </a:t>
            </a:r>
            <a:r>
              <a:rPr lang="en-GB"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Algebra</a:t>
            </a:r>
            <a:r>
              <a:rPr lang="en-GB" dirty="0">
                <a:latin typeface="Arial" panose="020B0604020202020204" pitchFamily="34" charset="0"/>
                <a:cs typeface="Arial" panose="020B0604020202020204" pitchFamily="34" charset="0"/>
              </a:rPr>
              <a:t> given in this paper, shown below (it took me quite a while to find such equation), allowed to draw the here-following diagrams.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The parameter λ means ‚linkage‘ in the following sense:</a:t>
            </a:r>
          </a:p>
          <a:p>
            <a:r>
              <a:rPr lang="en-GB">
                <a:latin typeface="Arial" panose="020B0604020202020204" pitchFamily="34" charset="0"/>
                <a:cs typeface="Arial" panose="020B0604020202020204" pitchFamily="34" charset="0"/>
              </a:rPr>
              <a:t>No linkage     </a:t>
            </a:r>
            <a:r>
              <a:rPr lang="en-GB" dirty="0">
                <a:latin typeface="Arial" panose="020B0604020202020204" pitchFamily="34" charset="0"/>
                <a:cs typeface="Arial" panose="020B0604020202020204" pitchFamily="34" charset="0"/>
              </a:rPr>
              <a:t>► λ =0.0 (equivalent to c=0.5)</a:t>
            </a:r>
          </a:p>
          <a:p>
            <a:r>
              <a:rPr lang="en-GB">
                <a:latin typeface="Arial" panose="020B0604020202020204" pitchFamily="34" charset="0"/>
                <a:cs typeface="Arial" panose="020B0604020202020204" pitchFamily="34" charset="0"/>
              </a:rPr>
              <a:t>Full linkage    ► </a:t>
            </a:r>
            <a:r>
              <a:rPr lang="en-GB" dirty="0">
                <a:latin typeface="Arial" panose="020B0604020202020204" pitchFamily="34" charset="0"/>
                <a:cs typeface="Arial" panose="020B0604020202020204" pitchFamily="34" charset="0"/>
              </a:rPr>
              <a:t>λ =1.0 (equivalent to c=0.0)</a:t>
            </a:r>
          </a:p>
          <a:p>
            <a:r>
              <a:rPr lang="en-GB" altLang="de-DE">
                <a:latin typeface="Arial" panose="020B0604020202020204" pitchFamily="34" charset="0"/>
                <a:cs typeface="Arial" panose="020B0604020202020204" pitchFamily="34" charset="0"/>
              </a:rPr>
              <a:t>	            λ=1-2c</a:t>
            </a:r>
            <a:endParaRPr lang="en-GB" dirty="0">
              <a:latin typeface="Arial" panose="020B0604020202020204" pitchFamily="34" charset="0"/>
              <a:cs typeface="Arial" panose="020B0604020202020204" pitchFamily="34" charset="0"/>
            </a:endParaRPr>
          </a:p>
        </p:txBody>
      </p:sp>
      <p:sp>
        <p:nvSpPr>
          <p:cNvPr id="9" name="Rectangle 8"/>
          <p:cNvSpPr/>
          <p:nvPr/>
        </p:nvSpPr>
        <p:spPr>
          <a:xfrm>
            <a:off x="6644391" y="4770564"/>
            <a:ext cx="5465164" cy="869782"/>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648626" y="5775842"/>
            <a:ext cx="2952574" cy="869782"/>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65309" y="1350403"/>
            <a:ext cx="6457411" cy="5443158"/>
            <a:chOff x="65309" y="1350403"/>
            <a:chExt cx="6457411" cy="5443158"/>
          </a:xfrm>
        </p:grpSpPr>
        <p:pic>
          <p:nvPicPr>
            <p:cNvPr id="3" name="Picture 2"/>
            <p:cNvPicPr>
              <a:picLocks noChangeAspect="1"/>
            </p:cNvPicPr>
            <p:nvPr/>
          </p:nvPicPr>
          <p:blipFill>
            <a:blip r:embed="rId4"/>
            <a:stretch>
              <a:fillRect/>
            </a:stretch>
          </p:blipFill>
          <p:spPr>
            <a:xfrm>
              <a:off x="65309" y="1350403"/>
              <a:ext cx="6457411" cy="5443158"/>
            </a:xfrm>
            <a:prstGeom prst="rect">
              <a:avLst/>
            </a:prstGeom>
            <a:effectLst>
              <a:outerShdw blurRad="50800" dist="38100" dir="2700000" algn="tl" rotWithShape="0">
                <a:prstClr val="black">
                  <a:alpha val="40000"/>
                </a:prstClr>
              </a:outerShdw>
            </a:effectLst>
          </p:spPr>
        </p:pic>
        <p:sp>
          <p:nvSpPr>
            <p:cNvPr id="5" name="Rectangle 4"/>
            <p:cNvSpPr/>
            <p:nvPr/>
          </p:nvSpPr>
          <p:spPr>
            <a:xfrm>
              <a:off x="2030819" y="1350403"/>
              <a:ext cx="3359888" cy="1414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flipV="1">
              <a:off x="65309" y="1780953"/>
              <a:ext cx="6457411" cy="5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5368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7599" y="3211338"/>
            <a:ext cx="9229726" cy="4041423"/>
            <a:chOff x="105303" y="3211338"/>
            <a:chExt cx="9229726" cy="4041423"/>
          </a:xfrm>
        </p:grpSpPr>
        <p:sp>
          <p:nvSpPr>
            <p:cNvPr id="6" name="Rectangle 5"/>
            <p:cNvSpPr/>
            <p:nvPr/>
          </p:nvSpPr>
          <p:spPr>
            <a:xfrm>
              <a:off x="105303" y="3211338"/>
              <a:ext cx="9183076" cy="358222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3" name="Object 2"/>
            <p:cNvGraphicFramePr>
              <a:graphicFrameLocks noChangeAspect="1"/>
            </p:cNvGraphicFramePr>
            <p:nvPr>
              <p:extLst>
                <p:ext uri="{D42A27DB-BD31-4B8C-83A1-F6EECF244321}">
                  <p14:modId xmlns:p14="http://schemas.microsoft.com/office/powerpoint/2010/main" val="1049791909"/>
                </p:ext>
              </p:extLst>
            </p:nvPr>
          </p:nvGraphicFramePr>
          <p:xfrm>
            <a:off x="105304" y="3266548"/>
            <a:ext cx="9229725" cy="3986213"/>
          </p:xfrm>
          <a:graphic>
            <a:graphicData uri="http://schemas.openxmlformats.org/presentationml/2006/ole">
              <mc:AlternateContent xmlns:mc="http://schemas.openxmlformats.org/markup-compatibility/2006">
                <mc:Choice xmlns:v="urn:schemas-microsoft-com:vml" Requires="v">
                  <p:oleObj spid="_x0000_s10301" name="Document" r:id="rId3" imgW="9229410" imgH="3986119" progId="Word.Document.12">
                    <p:link updateAutomatic="1"/>
                  </p:oleObj>
                </mc:Choice>
                <mc:Fallback>
                  <p:oleObj name="Document" r:id="rId3" imgW="9229410" imgH="3986119" progId="Word.Document.12">
                    <p:link updateAutomatic="1"/>
                    <p:pic>
                      <p:nvPicPr>
                        <p:cNvPr id="0" name=""/>
                        <p:cNvPicPr/>
                        <p:nvPr/>
                      </p:nvPicPr>
                      <p:blipFill>
                        <a:blip r:embed="rId4"/>
                        <a:stretch>
                          <a:fillRect/>
                        </a:stretch>
                      </p:blipFill>
                      <p:spPr>
                        <a:xfrm>
                          <a:off x="105304" y="3266548"/>
                          <a:ext cx="9229725" cy="3986213"/>
                        </a:xfrm>
                        <a:prstGeom prst="rect">
                          <a:avLst/>
                        </a:prstGeom>
                      </p:spPr>
                    </p:pic>
                  </p:oleObj>
                </mc:Fallback>
              </mc:AlternateContent>
            </a:graphicData>
          </a:graphic>
        </p:graphicFrame>
      </p:grpSp>
      <p:pic>
        <p:nvPicPr>
          <p:cNvPr id="4" name="Picture 3"/>
          <p:cNvPicPr>
            <a:picLocks noChangeAspect="1"/>
          </p:cNvPicPr>
          <p:nvPr/>
        </p:nvPicPr>
        <p:blipFill>
          <a:blip r:embed="rId5"/>
          <a:stretch>
            <a:fillRect/>
          </a:stretch>
        </p:blipFill>
        <p:spPr>
          <a:xfrm>
            <a:off x="96552" y="1356353"/>
            <a:ext cx="2322889" cy="1798964"/>
          </a:xfrm>
          <a:prstGeom prst="rect">
            <a:avLst/>
          </a:prstGeom>
          <a:effectLst>
            <a:outerShdw blurRad="50800" dist="38100" dir="2700000" algn="tl" rotWithShape="0">
              <a:prstClr val="black">
                <a:alpha val="40000"/>
              </a:prstClr>
            </a:outerShdw>
          </a:effectLst>
        </p:spPr>
      </p:pic>
      <p:sp>
        <p:nvSpPr>
          <p:cNvPr id="2" name="Rectangle 1"/>
          <p:cNvSpPr/>
          <p:nvPr/>
        </p:nvSpPr>
        <p:spPr>
          <a:xfrm>
            <a:off x="105303" y="54898"/>
            <a:ext cx="12004251" cy="1200329"/>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spcAft>
                <a:spcPts val="0"/>
              </a:spcAft>
            </a:pPr>
            <a:r>
              <a:rPr lang="en-GB" sz="2400" dirty="0">
                <a:latin typeface="Arial" panose="020B0604020202020204" pitchFamily="34" charset="0"/>
                <a:ea typeface="Times New Roman" panose="02020603050405020304" pitchFamily="18" charset="0"/>
                <a:cs typeface="Arial" panose="020B0604020202020204" pitchFamily="34" charset="0"/>
              </a:rPr>
              <a:t>LD of the gametes that produce a Mendelian F2-generation (by selfing an F1).  </a:t>
            </a:r>
            <a:br>
              <a:rPr lang="en-GB" sz="2400" dirty="0">
                <a:latin typeface="Arial" panose="020B0604020202020204" pitchFamily="34" charset="0"/>
                <a:ea typeface="Times New Roman" panose="02020603050405020304" pitchFamily="18" charset="0"/>
                <a:cs typeface="Arial" panose="020B0604020202020204" pitchFamily="34" charset="0"/>
              </a:rPr>
            </a:br>
            <a:r>
              <a:rPr lang="en-GB" sz="2400" dirty="0">
                <a:latin typeface="Arial" panose="020B0604020202020204" pitchFamily="34" charset="0"/>
                <a:ea typeface="Times New Roman" panose="02020603050405020304" pitchFamily="18" charset="0"/>
                <a:cs typeface="Arial" panose="020B0604020202020204" pitchFamily="34" charset="0"/>
              </a:rPr>
              <a:t>D=</a:t>
            </a:r>
            <a:r>
              <a:rPr lang="en-GB" sz="2400" dirty="0" err="1">
                <a:latin typeface="Arial" panose="020B0604020202020204" pitchFamily="34" charset="0"/>
                <a:ea typeface="Times New Roman" panose="02020603050405020304" pitchFamily="18" charset="0"/>
                <a:cs typeface="Arial" panose="020B0604020202020204" pitchFamily="34" charset="0"/>
              </a:rPr>
              <a:t>ru-st</a:t>
            </a:r>
            <a:r>
              <a:rPr lang="en-GB" sz="2400" dirty="0">
                <a:latin typeface="Arial" panose="020B0604020202020204" pitchFamily="34" charset="0"/>
                <a:ea typeface="Times New Roman" panose="02020603050405020304" pitchFamily="18" charset="0"/>
                <a:cs typeface="Arial" panose="020B0604020202020204" pitchFamily="34" charset="0"/>
              </a:rPr>
              <a:t> = [(1-c)/2]² - (c/2)² = ¼[(1-c)² - c²] = ¼[(1-2c +c² - c²] =&gt; </a:t>
            </a:r>
            <a:r>
              <a:rPr lang="en-GB" sz="2400" b="1" dirty="0">
                <a:latin typeface="Arial" panose="020B0604020202020204" pitchFamily="34" charset="0"/>
                <a:ea typeface="Times New Roman" panose="02020603050405020304" pitchFamily="18" charset="0"/>
                <a:cs typeface="Arial" panose="020B0604020202020204" pitchFamily="34" charset="0"/>
              </a:rPr>
              <a:t>D =  ¼ (1-2c)</a:t>
            </a:r>
            <a:r>
              <a:rPr lang="en-GB" sz="2400" dirty="0">
                <a:latin typeface="Arial" panose="020B0604020202020204" pitchFamily="34" charset="0"/>
                <a:ea typeface="Times New Roman" panose="02020603050405020304" pitchFamily="18" charset="0"/>
                <a:cs typeface="Arial" panose="020B0604020202020204" pitchFamily="34" charset="0"/>
              </a:rPr>
              <a:t>. </a:t>
            </a:r>
            <a:br>
              <a:rPr lang="en-GB" sz="2400" dirty="0">
                <a:latin typeface="Arial" panose="020B0604020202020204" pitchFamily="34" charset="0"/>
                <a:ea typeface="Times New Roman" panose="02020603050405020304" pitchFamily="18" charset="0"/>
                <a:cs typeface="Arial" panose="020B0604020202020204" pitchFamily="34" charset="0"/>
              </a:rPr>
            </a:br>
            <a:r>
              <a:rPr lang="en-GB" sz="2400" dirty="0">
                <a:latin typeface="Arial" panose="020B0604020202020204" pitchFamily="34" charset="0"/>
                <a:ea typeface="Times New Roman" panose="02020603050405020304" pitchFamily="18" charset="0"/>
                <a:cs typeface="Arial" panose="020B0604020202020204" pitchFamily="34" charset="0"/>
              </a:rPr>
              <a:t>With c=0.05, D=0.225;  with c=0.1, D=0.20.</a:t>
            </a:r>
            <a:endParaRPr lang="en-GB" sz="24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2514236" y="1405599"/>
            <a:ext cx="9595318" cy="175432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a:spAutoFit/>
          </a:bodyPr>
          <a:lstStyle/>
          <a:p>
            <a:pPr>
              <a:spcAft>
                <a:spcPts val="0"/>
              </a:spcAft>
            </a:pPr>
            <a:r>
              <a:rPr lang="en-GB" dirty="0">
                <a:latin typeface="Arial" panose="020B0604020202020204" pitchFamily="34" charset="0"/>
                <a:ea typeface="Times New Roman" panose="02020603050405020304" pitchFamily="18" charset="0"/>
                <a:cs typeface="Arial" panose="020B0604020202020204" pitchFamily="34" charset="0"/>
              </a:rPr>
              <a:t>Mind, the LD of genotypes (generation, population) is the LD of the gametes which produced these genotypes. Here: The initial D=0.25 in the gametes that produced the F1 is reduced – for instance - with c=0.05 to D=0.225 or with c=0.10 to D=0.20 in the gametes coming from such F1 and (</a:t>
            </a:r>
            <a:r>
              <a:rPr lang="en-GB" i="1" dirty="0">
                <a:latin typeface="Arial" panose="020B0604020202020204" pitchFamily="34" charset="0"/>
                <a:ea typeface="Times New Roman" panose="02020603050405020304" pitchFamily="18" charset="0"/>
                <a:cs typeface="Arial" panose="020B0604020202020204" pitchFamily="34" charset="0"/>
              </a:rPr>
              <a:t>via</a:t>
            </a:r>
            <a:r>
              <a:rPr lang="en-GB" dirty="0">
                <a:latin typeface="Arial" panose="020B0604020202020204" pitchFamily="34" charset="0"/>
                <a:ea typeface="Times New Roman" panose="02020603050405020304" pitchFamily="18" charset="0"/>
                <a:cs typeface="Arial" panose="020B0604020202020204" pitchFamily="34" charset="0"/>
              </a:rPr>
              <a:t> selfing) producing F2. With c=0.5, the initial D=0.25 would be reduced to 0. </a:t>
            </a:r>
            <a:endParaRPr lang="en-GB"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GB" dirty="0">
                <a:solidFill>
                  <a:srgbClr val="0000FF"/>
                </a:solidFill>
                <a:latin typeface="Arial" panose="020B0604020202020204" pitchFamily="34" charset="0"/>
                <a:ea typeface="Times New Roman" panose="02020603050405020304" pitchFamily="18" charset="0"/>
                <a:cs typeface="Arial" panose="020B0604020202020204" pitchFamily="34" charset="0"/>
              </a:rPr>
              <a:t>Again: All pairs of unlinked loci will be in gamete phase equilibrium (D=0) in the gametes that come from an F1 </a:t>
            </a:r>
            <a:r>
              <a:rPr lang="en-GB" dirty="0">
                <a:latin typeface="Arial" panose="020B0604020202020204" pitchFamily="34" charset="0"/>
                <a:ea typeface="Times New Roman" panose="02020603050405020304" pitchFamily="18" charset="0"/>
                <a:cs typeface="Arial" panose="020B0604020202020204" pitchFamily="34" charset="0"/>
              </a:rPr>
              <a:t>(whether they then undergo selfing or crossing doesn’t change this).</a:t>
            </a:r>
            <a:endParaRPr lang="en-GB"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Textfeld 5"/>
          <p:cNvSpPr txBox="1"/>
          <p:nvPr/>
        </p:nvSpPr>
        <p:spPr>
          <a:xfrm>
            <a:off x="11140068" y="793562"/>
            <a:ext cx="96948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23</a:t>
            </a:fld>
            <a:endParaRPr lang="en-GB" sz="2400" dirty="0">
              <a:latin typeface="Arial" panose="020B0604020202020204" pitchFamily="34" charset="0"/>
              <a:cs typeface="Arial" panose="020B0604020202020204" pitchFamily="34" charset="0"/>
            </a:endParaRPr>
          </a:p>
        </p:txBody>
      </p:sp>
      <p:grpSp>
        <p:nvGrpSpPr>
          <p:cNvPr id="12" name="Group 11"/>
          <p:cNvGrpSpPr/>
          <p:nvPr/>
        </p:nvGrpSpPr>
        <p:grpSpPr>
          <a:xfrm>
            <a:off x="9375326" y="3200923"/>
            <a:ext cx="2734228" cy="3592638"/>
            <a:chOff x="9375326" y="3200923"/>
            <a:chExt cx="2734228" cy="3592638"/>
          </a:xfrm>
        </p:grpSpPr>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75326" y="3310298"/>
              <a:ext cx="2721103" cy="3475889"/>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9388451" y="6147230"/>
              <a:ext cx="2721103" cy="64633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 WL. Gametes are pro-</a:t>
              </a:r>
              <a:r>
                <a:rPr lang="en-GB" dirty="0" err="1">
                  <a:latin typeface="Arial" panose="020B0604020202020204" pitchFamily="34" charset="0"/>
                  <a:cs typeface="Arial" panose="020B0604020202020204" pitchFamily="34" charset="0"/>
                </a:rPr>
                <a:t>duced</a:t>
              </a:r>
              <a:r>
                <a:rPr lang="en-GB" dirty="0">
                  <a:latin typeface="Arial" panose="020B0604020202020204" pitchFamily="34" charset="0"/>
                  <a:cs typeface="Arial" panose="020B0604020202020204" pitchFamily="34" charset="0"/>
                </a:rPr>
                <a:t> in flowers. </a:t>
              </a:r>
            </a:p>
          </p:txBody>
        </p:sp>
        <p:sp>
          <p:nvSpPr>
            <p:cNvPr id="11" name="TextBox 10"/>
            <p:cNvSpPr txBox="1"/>
            <p:nvPr/>
          </p:nvSpPr>
          <p:spPr>
            <a:xfrm>
              <a:off x="9388451" y="3200923"/>
              <a:ext cx="1925608" cy="36933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Maize at ‚</a:t>
              </a:r>
              <a:r>
                <a:rPr lang="en-GB" dirty="0" err="1">
                  <a:latin typeface="Arial" panose="020B0604020202020204" pitchFamily="34" charset="0"/>
                  <a:cs typeface="Arial" panose="020B0604020202020204" pitchFamily="34" charset="0"/>
                </a:rPr>
                <a:t>silking</a:t>
              </a:r>
              <a:r>
                <a:rPr lang="en-GB"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084546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6233" y="1350403"/>
            <a:ext cx="3382434" cy="1413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65309" y="1782233"/>
            <a:ext cx="6457411" cy="501132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00" y="3639920"/>
            <a:ext cx="4841343" cy="3153641"/>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1962" y="1484721"/>
            <a:ext cx="7185952" cy="5330745"/>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stretch>
            <a:fillRect/>
          </a:stretch>
        </p:blipFill>
        <p:spPr>
          <a:xfrm>
            <a:off x="10282200" y="67197"/>
            <a:ext cx="1827355" cy="4270588"/>
          </a:xfrm>
          <a:prstGeom prst="rect">
            <a:avLst/>
          </a:prstGeom>
          <a:effectLst>
            <a:outerShdw blurRad="50800" dist="38100" dir="2700000" algn="tl" rotWithShape="0">
              <a:schemeClr val="bg1">
                <a:lumMod val="95000"/>
                <a:alpha val="40000"/>
              </a:schemeClr>
            </a:outerShdw>
          </a:effectLst>
        </p:spPr>
      </p:pic>
      <p:sp>
        <p:nvSpPr>
          <p:cNvPr id="10" name="TextBox 9"/>
          <p:cNvSpPr txBox="1"/>
          <p:nvPr/>
        </p:nvSpPr>
        <p:spPr>
          <a:xfrm>
            <a:off x="5019773" y="5588519"/>
            <a:ext cx="2658359" cy="120032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 W. Link Gametes are produced in flowers. Here: Anthesis, male flowering in maize.</a:t>
            </a:r>
          </a:p>
        </p:txBody>
      </p:sp>
      <p:graphicFrame>
        <p:nvGraphicFramePr>
          <p:cNvPr id="5" name="Object 4"/>
          <p:cNvGraphicFramePr>
            <a:graphicFrameLocks noChangeAspect="1"/>
          </p:cNvGraphicFramePr>
          <p:nvPr>
            <p:extLst>
              <p:ext uri="{D42A27DB-BD31-4B8C-83A1-F6EECF244321}">
                <p14:modId xmlns:p14="http://schemas.microsoft.com/office/powerpoint/2010/main" val="3566860162"/>
              </p:ext>
            </p:extLst>
          </p:nvPr>
        </p:nvGraphicFramePr>
        <p:xfrm>
          <a:off x="72000" y="36000"/>
          <a:ext cx="8620125" cy="3705225"/>
        </p:xfrm>
        <a:graphic>
          <a:graphicData uri="http://schemas.openxmlformats.org/presentationml/2006/ole">
            <mc:AlternateContent xmlns:mc="http://schemas.openxmlformats.org/markup-compatibility/2006">
              <mc:Choice xmlns:v="urn:schemas-microsoft-com:vml" Requires="v">
                <p:oleObj spid="_x0000_s11324" name="Document" r:id="rId6" imgW="8619365" imgH="3704450" progId="Word.Document.12">
                  <p:link updateAutomatic="1"/>
                </p:oleObj>
              </mc:Choice>
              <mc:Fallback>
                <p:oleObj name="Document" r:id="rId6" imgW="8619365" imgH="3704450" progId="Word.Document.12">
                  <p:link updateAutomatic="1"/>
                  <p:pic>
                    <p:nvPicPr>
                      <p:cNvPr id="0" name=""/>
                      <p:cNvPicPr/>
                      <p:nvPr/>
                    </p:nvPicPr>
                    <p:blipFill>
                      <a:blip r:embed="rId7"/>
                      <a:stretch>
                        <a:fillRect/>
                      </a:stretch>
                    </p:blipFill>
                    <p:spPr>
                      <a:xfrm>
                        <a:off x="72000" y="36000"/>
                        <a:ext cx="8620125" cy="3705225"/>
                      </a:xfrm>
                      <a:prstGeom prst="rect">
                        <a:avLst/>
                      </a:prstGeom>
                    </p:spPr>
                  </p:pic>
                </p:oleObj>
              </mc:Fallback>
            </mc:AlternateContent>
          </a:graphicData>
        </a:graphic>
      </p:graphicFrame>
      <p:sp>
        <p:nvSpPr>
          <p:cNvPr id="11" name="TextBox 10"/>
          <p:cNvSpPr txBox="1"/>
          <p:nvPr/>
        </p:nvSpPr>
        <p:spPr>
          <a:xfrm>
            <a:off x="8620125" y="36000"/>
            <a:ext cx="1565537" cy="83099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Numerical example</a:t>
            </a:r>
          </a:p>
        </p:txBody>
      </p:sp>
      <p:sp>
        <p:nvSpPr>
          <p:cNvPr id="13" name="Textfeld 5"/>
          <p:cNvSpPr txBox="1"/>
          <p:nvPr/>
        </p:nvSpPr>
        <p:spPr>
          <a:xfrm>
            <a:off x="11164863" y="6327183"/>
            <a:ext cx="96948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24</a:t>
            </a:fld>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8523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6233" y="1350403"/>
            <a:ext cx="3382434" cy="1413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65309" y="1782233"/>
            <a:ext cx="6457411" cy="501132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00" y="3639920"/>
            <a:ext cx="4841343" cy="3153641"/>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1962" y="1461156"/>
            <a:ext cx="7118464" cy="5330745"/>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5001746" y="4201333"/>
            <a:ext cx="7088680" cy="258532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With nearly zero linkage (c=0.05, i.e. only 5% recombination rate instead of 50% which would be free recombination) we see that F2-individuals created by the mating of two </a:t>
            </a:r>
            <a:r>
              <a:rPr lang="en-GB" dirty="0">
                <a:solidFill>
                  <a:srgbClr val="0000FF"/>
                </a:solidFill>
                <a:latin typeface="Arial" panose="020B0604020202020204" pitchFamily="34" charset="0"/>
                <a:cs typeface="Arial" panose="020B0604020202020204" pitchFamily="34" charset="0"/>
              </a:rPr>
              <a:t>coupling</a:t>
            </a:r>
            <a:r>
              <a:rPr lang="en-GB" dirty="0">
                <a:latin typeface="Arial" panose="020B0604020202020204" pitchFamily="34" charset="0"/>
                <a:cs typeface="Arial" panose="020B0604020202020204" pitchFamily="34" charset="0"/>
              </a:rPr>
              <a:t> gametes are by far (90.25%) the majority of in F2; whereas with c=0.5, all combinations of coupling and repulsion have equal frequencies. </a:t>
            </a:r>
          </a:p>
          <a:p>
            <a:r>
              <a:rPr lang="en-GB" dirty="0"/>
              <a:t> </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What is the Disequilibrium in the gametes that produce this F2?</a:t>
            </a:r>
          </a:p>
          <a:p>
            <a:r>
              <a:rPr lang="de-DE" dirty="0">
                <a:latin typeface="Arial" panose="020B0604020202020204" pitchFamily="34" charset="0"/>
                <a:cs typeface="Arial" panose="020B0604020202020204" pitchFamily="34" charset="0"/>
              </a:rPr>
              <a:t>c=0.05  ►   D = </a:t>
            </a:r>
            <a:r>
              <a:rPr lang="de-DE" dirty="0" err="1">
                <a:solidFill>
                  <a:srgbClr val="0000FF"/>
                </a:solidFill>
                <a:latin typeface="Arial" panose="020B0604020202020204" pitchFamily="34" charset="0"/>
                <a:cs typeface="Arial" panose="020B0604020202020204" pitchFamily="34" charset="0"/>
              </a:rPr>
              <a:t>ru</a:t>
            </a:r>
            <a:r>
              <a:rPr lang="de-DE" dirty="0" err="1">
                <a:latin typeface="Arial" panose="020B0604020202020204" pitchFamily="34" charset="0"/>
                <a:cs typeface="Arial" panose="020B0604020202020204" pitchFamily="34" charset="0"/>
              </a:rPr>
              <a:t>-st</a:t>
            </a:r>
            <a:r>
              <a:rPr lang="de-DE" dirty="0">
                <a:latin typeface="Arial" panose="020B0604020202020204" pitchFamily="34" charset="0"/>
                <a:cs typeface="Arial" panose="020B0604020202020204" pitchFamily="34" charset="0"/>
              </a:rPr>
              <a:t> = 0.225 </a:t>
            </a:r>
            <a:r>
              <a:rPr lang="de-DE" dirty="0" err="1">
                <a:solidFill>
                  <a:schemeClr val="tx1">
                    <a:lumMod val="50000"/>
                    <a:lumOff val="50000"/>
                  </a:schemeClr>
                </a:solidFill>
                <a:latin typeface="Arial" panose="020B0604020202020204" pitchFamily="34" charset="0"/>
                <a:cs typeface="Arial" panose="020B0604020202020204" pitchFamily="34" charset="0"/>
              </a:rPr>
              <a:t>equivalent</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solidFill>
                  <a:schemeClr val="tx1">
                    <a:lumMod val="50000"/>
                    <a:lumOff val="50000"/>
                  </a:schemeClr>
                </a:solidFill>
                <a:latin typeface="Arial" panose="020B0604020202020204" pitchFamily="34" charset="0"/>
                <a:cs typeface="Arial" panose="020B0604020202020204" pitchFamily="34" charset="0"/>
              </a:rPr>
              <a:t>to</a:t>
            </a:r>
            <a:r>
              <a:rPr lang="de-DE" dirty="0">
                <a:solidFill>
                  <a:schemeClr val="tx1">
                    <a:lumMod val="50000"/>
                    <a:lumOff val="50000"/>
                  </a:schemeClr>
                </a:solidFill>
                <a:latin typeface="Arial" panose="020B0604020202020204" pitchFamily="34" charset="0"/>
                <a:cs typeface="Arial" panose="020B0604020202020204" pitchFamily="34" charset="0"/>
              </a:rPr>
              <a:t> D =  ¼ (1-2c) = 0.225</a:t>
            </a:r>
            <a:endParaRPr lang="en-GB" dirty="0">
              <a:solidFill>
                <a:schemeClr val="tx1">
                  <a:lumMod val="50000"/>
                  <a:lumOff val="50000"/>
                </a:schemeClr>
              </a:solidFill>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c=0.50  ►   D = 0</a:t>
            </a:r>
            <a:endParaRPr lang="en-GB" dirty="0">
              <a:latin typeface="Arial" panose="020B0604020202020204" pitchFamily="34" charset="0"/>
              <a:cs typeface="Arial" panose="020B060402020202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646708322"/>
              </p:ext>
            </p:extLst>
          </p:nvPr>
        </p:nvGraphicFramePr>
        <p:xfrm>
          <a:off x="72000" y="36000"/>
          <a:ext cx="8620125" cy="3705225"/>
        </p:xfrm>
        <a:graphic>
          <a:graphicData uri="http://schemas.openxmlformats.org/presentationml/2006/ole">
            <mc:AlternateContent xmlns:mc="http://schemas.openxmlformats.org/markup-compatibility/2006">
              <mc:Choice xmlns:v="urn:schemas-microsoft-com:vml" Requires="v">
                <p:oleObj spid="_x0000_s12346" name="Document" r:id="rId5" imgW="8619365" imgH="3704450" progId="Word.Document.12">
                  <p:link updateAutomatic="1"/>
                </p:oleObj>
              </mc:Choice>
              <mc:Fallback>
                <p:oleObj name="Document" r:id="rId5" imgW="8619365" imgH="3704450" progId="Word.Document.12">
                  <p:link updateAutomatic="1"/>
                  <p:pic>
                    <p:nvPicPr>
                      <p:cNvPr id="5" name="Object 4"/>
                      <p:cNvPicPr/>
                      <p:nvPr/>
                    </p:nvPicPr>
                    <p:blipFill>
                      <a:blip r:embed="rId6"/>
                      <a:stretch>
                        <a:fillRect/>
                      </a:stretch>
                    </p:blipFill>
                    <p:spPr>
                      <a:xfrm>
                        <a:off x="72000" y="36000"/>
                        <a:ext cx="8620125" cy="3705225"/>
                      </a:xfrm>
                      <a:prstGeom prst="rect">
                        <a:avLst/>
                      </a:prstGeom>
                    </p:spPr>
                  </p:pic>
                </p:oleObj>
              </mc:Fallback>
            </mc:AlternateContent>
          </a:graphicData>
        </a:graphic>
      </p:graphicFrame>
      <p:sp>
        <p:nvSpPr>
          <p:cNvPr id="11" name="TextBox 10"/>
          <p:cNvSpPr txBox="1"/>
          <p:nvPr/>
        </p:nvSpPr>
        <p:spPr>
          <a:xfrm>
            <a:off x="8666163" y="65507"/>
            <a:ext cx="3537789" cy="461665"/>
          </a:xfrm>
          <a:prstGeom prst="rect">
            <a:avLst/>
          </a:prstGeom>
          <a:solidFill>
            <a:schemeClr val="bg1"/>
          </a:solidFill>
          <a:ln>
            <a:solidFill>
              <a:schemeClr val="bg1"/>
            </a:solidFill>
          </a:ln>
          <a:effectLst>
            <a:outerShdw blurRad="63500" sx="102000" sy="102000" algn="ctr"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Numerical example</a:t>
            </a:r>
          </a:p>
        </p:txBody>
      </p:sp>
      <p:sp>
        <p:nvSpPr>
          <p:cNvPr id="13" name="Textfeld 5"/>
          <p:cNvSpPr txBox="1"/>
          <p:nvPr/>
        </p:nvSpPr>
        <p:spPr>
          <a:xfrm>
            <a:off x="11188428" y="888738"/>
            <a:ext cx="96948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25</a:t>
            </a:fld>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2939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ldane Waddington 1931(8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0" y="504000"/>
            <a:ext cx="7884000" cy="630040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hteck 5"/>
          <p:cNvSpPr/>
          <p:nvPr/>
        </p:nvSpPr>
        <p:spPr>
          <a:xfrm>
            <a:off x="420925" y="1613599"/>
            <a:ext cx="465192" cy="523220"/>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r>
              <a:rPr lang="en-GB" altLang="de-DE" sz="2800" b="1" dirty="0">
                <a:latin typeface="Monotype Corsiva" pitchFamily="66" charset="0"/>
              </a:rPr>
              <a:t>D</a:t>
            </a:r>
            <a:r>
              <a:rPr lang="en-GB" altLang="de-DE" sz="1000" dirty="0">
                <a:latin typeface="Monotype Corsiva" pitchFamily="66" charset="0"/>
              </a:rPr>
              <a:t> </a:t>
            </a:r>
            <a:endParaRPr lang="en-GB" dirty="0"/>
          </a:p>
        </p:txBody>
      </p:sp>
      <mc:AlternateContent xmlns:mc="http://schemas.openxmlformats.org/markup-compatibility/2006" xmlns:a14="http://schemas.microsoft.com/office/drawing/2010/main">
        <mc:Choice Requires="a14">
          <p:sp>
            <p:nvSpPr>
              <p:cNvPr id="8" name="TextBox 7"/>
              <p:cNvSpPr txBox="1"/>
              <p:nvPr/>
            </p:nvSpPr>
            <p:spPr>
              <a:xfrm>
                <a:off x="8054871" y="883127"/>
                <a:ext cx="4054684" cy="588680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nSpc>
                    <a:spcPct val="99000"/>
                  </a:lnSpc>
                </a:pPr>
                <a:r>
                  <a:rPr lang="en-GB" dirty="0">
                    <a:latin typeface="Arial" panose="020B0604020202020204" pitchFamily="34" charset="0"/>
                    <a:cs typeface="Arial" panose="020B0604020202020204" pitchFamily="34" charset="0"/>
                  </a:rPr>
                  <a:t>Starting with F1, LD may decay very fast and even drop to zero if c=0.5 (λ=1). Yet. With non-zero linkage, LD can not drop down to zero, and with noticeable or strong linkage (yet c&gt;0), LD decays little and it gets stuck at a certain level. The looser the linkage is, the earlier that level of LD is ‚reached‘ (although the approach is of course asymptotically).</a:t>
                </a:r>
                <a:endParaRPr lang="en-GB" sz="1200" dirty="0">
                  <a:latin typeface="Arial" panose="020B0604020202020204" pitchFamily="34" charset="0"/>
                  <a:cs typeface="Arial" panose="020B0604020202020204" pitchFamily="34" charset="0"/>
                </a:endParaRPr>
              </a:p>
              <a:p>
                <a:pPr>
                  <a:lnSpc>
                    <a:spcPct val="99000"/>
                  </a:lnSpc>
                </a:pPr>
                <a:endParaRPr lang="en-GB" sz="1200" dirty="0">
                  <a:latin typeface="Arial" panose="020B0604020202020204" pitchFamily="34" charset="0"/>
                  <a:cs typeface="Arial" panose="020B0604020202020204" pitchFamily="34" charset="0"/>
                </a:endParaRPr>
              </a:p>
              <a:p>
                <a:pPr>
                  <a:lnSpc>
                    <a:spcPct val="99000"/>
                  </a:lnSpc>
                </a:pPr>
                <a:r>
                  <a:rPr lang="en-GB" dirty="0">
                    <a:latin typeface="Arial" panose="020B0604020202020204" pitchFamily="34" charset="0"/>
                    <a:cs typeface="Arial" panose="020B0604020202020204" pitchFamily="34" charset="0"/>
                  </a:rPr>
                  <a:t>This minimum LD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r>
                  <a:rPr lang="en-GB" baseline="-25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stays </a:t>
                </a:r>
                <a:r>
                  <a:rPr lang="en-GB" dirty="0" err="1">
                    <a:latin typeface="Arial" panose="020B0604020202020204" pitchFamily="34" charset="0"/>
                    <a:cs typeface="Arial" panose="020B0604020202020204" pitchFamily="34" charset="0"/>
                  </a:rPr>
                  <a:t>perma-nently</a:t>
                </a:r>
                <a:r>
                  <a:rPr lang="en-GB" dirty="0">
                    <a:latin typeface="Arial" panose="020B0604020202020204" pitchFamily="34" charset="0"/>
                    <a:cs typeface="Arial" panose="020B0604020202020204" pitchFamily="34" charset="0"/>
                  </a:rPr>
                  <a:t> in the gametes and inbred lines from this series of selfing. It is </a:t>
                </a:r>
              </a:p>
              <a:p>
                <a:pPr>
                  <a:lnSpc>
                    <a:spcPct val="99000"/>
                  </a:lnSpc>
                </a:pPr>
                <a14:m>
                  <m:oMath xmlns:m="http://schemas.openxmlformats.org/officeDocument/2006/math">
                    <m:sSub>
                      <m:sSubPr>
                        <m:ctrlPr>
                          <a:rPr lang="en-GB" sz="2200" i="1">
                            <a:latin typeface="Cambria Math" panose="02040503050406030204" pitchFamily="18" charset="0"/>
                          </a:rPr>
                        </m:ctrlPr>
                      </m:sSubPr>
                      <m:e>
                        <m:r>
                          <m:rPr>
                            <m:sty m:val="p"/>
                          </m:rPr>
                          <a:rPr lang="de-DE" sz="2200">
                            <a:latin typeface="Cambria Math" panose="02040503050406030204" pitchFamily="18" charset="0"/>
                          </a:rPr>
                          <m:t>D</m:t>
                        </m:r>
                      </m:e>
                      <m:sub>
                        <m:r>
                          <a:rPr lang="en-GB" sz="2200">
                            <a:latin typeface="Cambria Math" panose="02040503050406030204" pitchFamily="18" charset="0"/>
                          </a:rPr>
                          <m:t>∞</m:t>
                        </m:r>
                      </m:sub>
                    </m:sSub>
                    <m:r>
                      <a:rPr lang="en-GB" sz="2200">
                        <a:latin typeface="Cambria Math" panose="02040503050406030204" pitchFamily="18" charset="0"/>
                      </a:rPr>
                      <m:t>= </m:t>
                    </m:r>
                    <m:f>
                      <m:fPr>
                        <m:ctrlPr>
                          <a:rPr lang="en-GB" sz="2200" i="1">
                            <a:latin typeface="Cambria Math" panose="02040503050406030204" pitchFamily="18" charset="0"/>
                          </a:rPr>
                        </m:ctrlPr>
                      </m:fPr>
                      <m:num>
                        <m:r>
                          <m:rPr>
                            <m:sty m:val="p"/>
                          </m:rPr>
                          <a:rPr lang="en-GB" sz="2200">
                            <a:latin typeface="Cambria Math" panose="02040503050406030204" pitchFamily="18" charset="0"/>
                          </a:rPr>
                          <m:t>λ</m:t>
                        </m:r>
                      </m:num>
                      <m:den>
                        <m:r>
                          <a:rPr lang="en-GB" sz="2200">
                            <a:latin typeface="Cambria Math" panose="02040503050406030204" pitchFamily="18" charset="0"/>
                          </a:rPr>
                          <m:t>2</m:t>
                        </m:r>
                        <m:r>
                          <a:rPr lang="en-GB" sz="2200" i="1">
                            <a:latin typeface="Cambria Math" panose="02040503050406030204" pitchFamily="18" charset="0"/>
                          </a:rPr>
                          <m:t>−</m:t>
                        </m:r>
                        <m:r>
                          <m:rPr>
                            <m:sty m:val="p"/>
                          </m:rPr>
                          <a:rPr lang="en-GB" sz="2200">
                            <a:latin typeface="Cambria Math" panose="02040503050406030204" pitchFamily="18" charset="0"/>
                          </a:rPr>
                          <m:t>λ</m:t>
                        </m:r>
                      </m:den>
                    </m:f>
                    <m:r>
                      <a:rPr lang="en-GB" sz="2200">
                        <a:latin typeface="Cambria Math" panose="02040503050406030204" pitchFamily="18" charset="0"/>
                      </a:rPr>
                      <m:t> ∙ </m:t>
                    </m:r>
                    <m:sSub>
                      <m:sSubPr>
                        <m:ctrlPr>
                          <a:rPr lang="en-GB" sz="2200" i="1">
                            <a:latin typeface="Cambria Math" panose="02040503050406030204" pitchFamily="18" charset="0"/>
                          </a:rPr>
                        </m:ctrlPr>
                      </m:sSubPr>
                      <m:e>
                        <m:r>
                          <m:rPr>
                            <m:sty m:val="p"/>
                          </m:rPr>
                          <a:rPr lang="de-DE" sz="2200" b="0" i="0" smtClean="0">
                            <a:latin typeface="Cambria Math" panose="02040503050406030204" pitchFamily="18" charset="0"/>
                          </a:rPr>
                          <m:t>D</m:t>
                        </m:r>
                      </m:e>
                      <m:sub>
                        <m:r>
                          <a:rPr lang="de-DE" sz="2200" b="0" i="0" smtClean="0">
                            <a:latin typeface="Cambria Math" panose="02040503050406030204" pitchFamily="18" charset="0"/>
                          </a:rPr>
                          <m:t>0</m:t>
                        </m:r>
                      </m:sub>
                    </m:sSub>
                  </m:oMath>
                </a14:m>
                <a:r>
                  <a:rPr lang="en-GB" dirty="0">
                    <a:latin typeface="Arial" panose="020B0604020202020204" pitchFamily="34" charset="0"/>
                    <a:cs typeface="Arial" panose="020B0604020202020204" pitchFamily="34" charset="0"/>
                  </a:rPr>
                  <a:t>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This is, for instance:</a:t>
                </a:r>
              </a:p>
              <a:p>
                <a:pPr>
                  <a:lnSpc>
                    <a:spcPct val="99000"/>
                  </a:lnSpc>
                </a:pPr>
                <a:r>
                  <a:rPr lang="en-GB" dirty="0">
                    <a:latin typeface="Arial" panose="020B0604020202020204" pitchFamily="34" charset="0"/>
                    <a:cs typeface="Arial" panose="020B0604020202020204" pitchFamily="34" charset="0"/>
                  </a:rPr>
                  <a:t>c=1/8 (λ= 3/4);  D</a:t>
                </a:r>
                <a:r>
                  <a:rPr lang="en-GB" baseline="-25000"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=0.6∙0.25=0.15</a:t>
                </a:r>
                <a:endParaRPr lang="en-GB" baseline="-25000" dirty="0">
                  <a:latin typeface="Arial" panose="020B0604020202020204" pitchFamily="34" charset="0"/>
                  <a:cs typeface="Arial" panose="020B0604020202020204" pitchFamily="34" charset="0"/>
                </a:endParaRPr>
              </a:p>
              <a:p>
                <a:pPr>
                  <a:lnSpc>
                    <a:spcPct val="99000"/>
                  </a:lnSpc>
                </a:pPr>
                <a:r>
                  <a:rPr lang="en-GB" dirty="0">
                    <a:latin typeface="Arial" panose="020B0604020202020204" pitchFamily="34" charset="0"/>
                    <a:cs typeface="Arial" panose="020B0604020202020204" pitchFamily="34" charset="0"/>
                  </a:rPr>
                  <a:t>c=1/3 (λ= 1/3);  D</a:t>
                </a:r>
                <a:r>
                  <a:rPr lang="en-GB" baseline="-25000"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=0.6∙0.25=0.05</a:t>
                </a:r>
                <a:endParaRPr lang="en-GB" sz="1200" baseline="-25000" dirty="0">
                  <a:latin typeface="Arial" panose="020B0604020202020204" pitchFamily="34" charset="0"/>
                  <a:cs typeface="Arial" panose="020B0604020202020204" pitchFamily="34" charset="0"/>
                </a:endParaRPr>
              </a:p>
              <a:p>
                <a:pPr>
                  <a:lnSpc>
                    <a:spcPct val="99000"/>
                  </a:lnSpc>
                </a:pPr>
                <a:endParaRPr lang="en-GB" sz="1200" dirty="0">
                  <a:latin typeface="Arial" panose="020B0604020202020204" pitchFamily="34" charset="0"/>
                  <a:cs typeface="Arial" panose="020B0604020202020204" pitchFamily="34" charset="0"/>
                </a:endParaRPr>
              </a:p>
              <a:p>
                <a:pPr>
                  <a:lnSpc>
                    <a:spcPct val="99000"/>
                  </a:lnSpc>
                </a:pPr>
                <a:r>
                  <a:rPr lang="en-GB" dirty="0">
                    <a:latin typeface="Arial" panose="020B0604020202020204" pitchFamily="34" charset="0"/>
                    <a:cs typeface="Arial" panose="020B0604020202020204" pitchFamily="34" charset="0"/>
                  </a:rPr>
                  <a:t>Mind: </a:t>
                </a:r>
                <a:r>
                  <a:rPr lang="en-GB" dirty="0">
                    <a:solidFill>
                      <a:srgbClr val="0000FF"/>
                    </a:solidFill>
                    <a:latin typeface="Arial" panose="020B0604020202020204" pitchFamily="34" charset="0"/>
                    <a:cs typeface="Arial" panose="020B0604020202020204" pitchFamily="34" charset="0"/>
                  </a:rPr>
                  <a:t>4</a:t>
                </a:r>
                <a:r>
                  <a:rPr lang="en-GB" dirty="0">
                    <a:latin typeface="Arial" panose="020B0604020202020204" pitchFamily="34" charset="0"/>
                    <a:cs typeface="Arial" panose="020B0604020202020204" pitchFamily="34" charset="0"/>
                  </a:rPr>
                  <a:t> generations of selfing lead to F</a:t>
                </a:r>
                <a:r>
                  <a:rPr lang="en-GB" dirty="0">
                    <a:solidFill>
                      <a:srgbClr val="0000FF"/>
                    </a:solidFill>
                    <a:latin typeface="Arial" panose="020B0604020202020204" pitchFamily="34" charset="0"/>
                    <a:cs typeface="Arial" panose="020B0604020202020204" pitchFamily="34" charset="0"/>
                  </a:rPr>
                  <a:t>5</a:t>
                </a:r>
                <a:r>
                  <a:rPr lang="en-GB" dirty="0">
                    <a:latin typeface="Arial" panose="020B0604020202020204" pitchFamily="34" charset="0"/>
                    <a:cs typeface="Arial" panose="020B0604020202020204" pitchFamily="34" charset="0"/>
                  </a:rPr>
                  <a:t> (not to F</a:t>
                </a:r>
                <a:r>
                  <a:rPr lang="en-GB" dirty="0">
                    <a:solidFill>
                      <a:srgbClr val="0000FF"/>
                    </a:solidFill>
                    <a:latin typeface="Arial" panose="020B0604020202020204" pitchFamily="34" charset="0"/>
                    <a:cs typeface="Arial" panose="020B0604020202020204" pitchFamily="34" charset="0"/>
                  </a:rPr>
                  <a:t>4</a:t>
                </a:r>
                <a:r>
                  <a:rPr lang="en-GB" dirty="0">
                    <a:latin typeface="Arial" panose="020B0604020202020204" pitchFamily="34" charset="0"/>
                    <a:cs typeface="Arial" panose="020B0604020202020204" pitchFamily="34" charset="0"/>
                  </a:rPr>
                  <a:t>) and so on.</a:t>
                </a:r>
              </a:p>
            </p:txBody>
          </p:sp>
        </mc:Choice>
        <mc:Fallback xmlns="">
          <p:sp>
            <p:nvSpPr>
              <p:cNvPr id="8" name="TextBox 7"/>
              <p:cNvSpPr txBox="1">
                <a:spLocks noRot="1" noChangeAspect="1" noMove="1" noResize="1" noEditPoints="1" noAdjustHandles="1" noChangeArrowheads="1" noChangeShapeType="1" noTextEdit="1"/>
              </p:cNvSpPr>
              <p:nvPr/>
            </p:nvSpPr>
            <p:spPr>
              <a:xfrm>
                <a:off x="8054871" y="883127"/>
                <a:ext cx="4054684" cy="5886804"/>
              </a:xfrm>
              <a:prstGeom prst="rect">
                <a:avLst/>
              </a:prstGeom>
              <a:blipFill>
                <a:blip r:embed="rId3"/>
                <a:stretch>
                  <a:fillRect/>
                </a:stretch>
              </a:blipFill>
              <a:ln>
                <a:solidFill>
                  <a:schemeClr val="bg1"/>
                </a:solidFill>
              </a:ln>
              <a:effectLst>
                <a:outerShdw blurRad="50800" dist="38100" dir="2700000" algn="tl" rotWithShape="0">
                  <a:prstClr val="black">
                    <a:alpha val="40000"/>
                  </a:prstClr>
                </a:outerShdw>
              </a:effectLst>
            </p:spPr>
            <p:txBody>
              <a:bodyPr/>
              <a:lstStyle/>
              <a:p>
                <a:r>
                  <a:rPr lang="en-GB">
                    <a:noFill/>
                  </a:rPr>
                  <a:t> </a:t>
                </a:r>
              </a:p>
            </p:txBody>
          </p:sp>
        </mc:Fallback>
      </mc:AlternateContent>
      <p:sp>
        <p:nvSpPr>
          <p:cNvPr id="9" name="TextBox 8"/>
          <p:cNvSpPr txBox="1"/>
          <p:nvPr/>
        </p:nvSpPr>
        <p:spPr>
          <a:xfrm>
            <a:off x="72000" y="0"/>
            <a:ext cx="12037555" cy="83099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GB" sz="2400" dirty="0">
                <a:solidFill>
                  <a:srgbClr val="0000FF"/>
                </a:solidFill>
                <a:latin typeface="Arial" panose="020B0604020202020204" pitchFamily="34" charset="0"/>
                <a:cs typeface="Arial" panose="020B0604020202020204" pitchFamily="34" charset="0"/>
              </a:rPr>
              <a:t>Decay</a:t>
            </a:r>
            <a:r>
              <a:rPr lang="en-GB" sz="2400" dirty="0">
                <a:latin typeface="Arial" panose="020B0604020202020204" pitchFamily="34" charset="0"/>
                <a:cs typeface="Arial" panose="020B0604020202020204" pitchFamily="34" charset="0"/>
              </a:rPr>
              <a:t> of LD (Gamete Phase Disequilibrium) in the generations F1, F2, F3 and so on (series of self-fertilization; of course: No Mutation, Selection, Drift) </a:t>
            </a:r>
          </a:p>
        </p:txBody>
      </p:sp>
      <p:sp>
        <p:nvSpPr>
          <p:cNvPr id="11" name="Text Box 5"/>
          <p:cNvSpPr txBox="1">
            <a:spLocks noChangeArrowheads="1"/>
          </p:cNvSpPr>
          <p:nvPr/>
        </p:nvSpPr>
        <p:spPr bwMode="auto">
          <a:xfrm rot="21304613">
            <a:off x="3251326" y="925706"/>
            <a:ext cx="1008063" cy="36671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a:spAutoFit/>
          </a:bodyPr>
          <a:lstStyle/>
          <a:p>
            <a:pPr algn="ctr">
              <a:spcBef>
                <a:spcPct val="50000"/>
              </a:spcBef>
            </a:pPr>
            <a:r>
              <a:rPr lang="en-GB" altLang="de-DE" dirty="0">
                <a:latin typeface="Arial" panose="020B0604020202020204" pitchFamily="34" charset="0"/>
                <a:cs typeface="Arial" panose="020B0604020202020204" pitchFamily="34" charset="0"/>
              </a:rPr>
              <a:t>λ=1-2c</a:t>
            </a:r>
          </a:p>
        </p:txBody>
      </p:sp>
      <p:sp>
        <p:nvSpPr>
          <p:cNvPr id="13" name="Textfeld 5"/>
          <p:cNvSpPr txBox="1"/>
          <p:nvPr/>
        </p:nvSpPr>
        <p:spPr>
          <a:xfrm>
            <a:off x="72000" y="6352737"/>
            <a:ext cx="55778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26</a:t>
            </a:fld>
            <a:endParaRPr lang="en-GB" sz="2400" dirty="0">
              <a:latin typeface="Arial" panose="020B0604020202020204" pitchFamily="34" charset="0"/>
              <a:cs typeface="Arial" panose="020B0604020202020204" pitchFamily="34" charset="0"/>
            </a:endParaRPr>
          </a:p>
        </p:txBody>
      </p:sp>
      <p:sp>
        <p:nvSpPr>
          <p:cNvPr id="10" name="TextBox 9"/>
          <p:cNvSpPr txBox="1"/>
          <p:nvPr/>
        </p:nvSpPr>
        <p:spPr>
          <a:xfrm rot="16200000">
            <a:off x="5732428" y="4593010"/>
            <a:ext cx="3978548" cy="36933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GB" dirty="0">
                <a:latin typeface="Arial" panose="020B0604020202020204" pitchFamily="34" charset="0"/>
                <a:cs typeface="Arial" panose="020B0604020202020204" pitchFamily="34" charset="0"/>
              </a:rPr>
              <a:t>DOI 10.1016/0040-5809(73)90013-0</a:t>
            </a:r>
          </a:p>
        </p:txBody>
      </p:sp>
      <p:sp>
        <p:nvSpPr>
          <p:cNvPr id="12" name="Right Triangle 11"/>
          <p:cNvSpPr/>
          <p:nvPr/>
        </p:nvSpPr>
        <p:spPr>
          <a:xfrm>
            <a:off x="2405" y="6582066"/>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91787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3"/>
          <p:cNvSpPr>
            <a:spLocks noGrp="1"/>
          </p:cNvSpPr>
          <p:nvPr>
            <p:ph type="sldNum" sz="quarter" idx="10"/>
          </p:nvPr>
        </p:nvSpPr>
        <p:spPr>
          <a:xfrm>
            <a:off x="6553200" y="6245225"/>
            <a:ext cx="2133600" cy="476250"/>
          </a:xfrm>
        </p:spPr>
        <p:txBody>
          <a:bodyPr/>
          <a:lstStyle/>
          <a:p>
            <a:fld id="{6D35D2AD-A2BC-4940-A658-B23CAEB4F129}" type="slidenum">
              <a:rPr lang="en-GB" altLang="de-DE" smtClean="0"/>
              <a:pPr/>
              <a:t>27</a:t>
            </a:fld>
            <a:endParaRPr lang="en-GB" altLang="de-DE" dirty="0"/>
          </a:p>
        </p:txBody>
      </p:sp>
      <p:pic>
        <p:nvPicPr>
          <p:cNvPr id="5" name="Picture 5" descr="Haldane Waddington 193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68" y="736502"/>
            <a:ext cx="7579373" cy="60570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4984205" y="2390233"/>
            <a:ext cx="504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de-DE" sz="2000" b="1" dirty="0">
                <a:solidFill>
                  <a:srgbClr val="0000FF"/>
                </a:solidFill>
                <a:cs typeface="Arial" charset="0"/>
              </a:rPr>
              <a:t>∞</a:t>
            </a:r>
          </a:p>
        </p:txBody>
      </p:sp>
      <mc:AlternateContent xmlns:mc="http://schemas.openxmlformats.org/markup-compatibility/2006" xmlns:a14="http://schemas.microsoft.com/office/drawing/2010/main">
        <mc:Choice Requires="a14">
          <p:sp>
            <p:nvSpPr>
              <p:cNvPr id="7" name="Text Box 8"/>
              <p:cNvSpPr txBox="1">
                <a:spLocks noChangeArrowheads="1"/>
              </p:cNvSpPr>
              <p:nvPr/>
            </p:nvSpPr>
            <p:spPr bwMode="auto">
              <a:xfrm>
                <a:off x="7369267" y="1135345"/>
                <a:ext cx="4771090" cy="564648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spcBef>
                    <a:spcPct val="50000"/>
                  </a:spcBef>
                </a:pPr>
                <a:r>
                  <a:rPr lang="en-GB" dirty="0">
                    <a:latin typeface="Arial" panose="020B0604020202020204" pitchFamily="34" charset="0"/>
                    <a:cs typeface="Arial" panose="020B0604020202020204" pitchFamily="34" charset="0"/>
                  </a:rPr>
                  <a:t> … and compare LD in a panel of F1-derived DH lines (same basic assumptions). </a:t>
                </a:r>
                <a:endParaRPr lang="en-GB" sz="1200" dirty="0">
                  <a:latin typeface="Arial" panose="020B0604020202020204" pitchFamily="34" charset="0"/>
                  <a:cs typeface="Arial" panose="020B0604020202020204" pitchFamily="34" charset="0"/>
                </a:endParaRPr>
              </a:p>
              <a:p>
                <a:pPr>
                  <a:spcBef>
                    <a:spcPct val="50000"/>
                  </a:spcBef>
                </a:pPr>
                <a:endParaRPr lang="en-GB" altLang="de-DE" sz="1200" dirty="0">
                  <a:latin typeface="Arial" panose="020B0604020202020204" pitchFamily="34" charset="0"/>
                  <a:cs typeface="Arial" panose="020B0604020202020204" pitchFamily="34" charset="0"/>
                </a:endParaRPr>
              </a:p>
              <a:p>
                <a:pPr>
                  <a:spcBef>
                    <a:spcPct val="50000"/>
                  </a:spcBef>
                </a:pPr>
                <a:r>
                  <a:rPr lang="en-GB" altLang="de-DE" dirty="0">
                    <a:latin typeface="Arial" panose="020B0604020202020204" pitchFamily="34" charset="0"/>
                    <a:cs typeface="Arial" panose="020B0604020202020204" pitchFamily="34" charset="0"/>
                  </a:rPr>
                  <a:t>With very weak (loose) linkage, </a:t>
                </a:r>
                <a:r>
                  <a:rPr lang="en-GB" altLang="de-DE" dirty="0">
                    <a:latin typeface="Monotype Corsiva" panose="03010101010201010101" pitchFamily="66" charset="0"/>
                    <a:cs typeface="Arial" panose="020B0604020202020204" pitchFamily="34" charset="0"/>
                  </a:rPr>
                  <a:t>D</a:t>
                </a:r>
                <a:r>
                  <a:rPr lang="en-GB" altLang="de-DE" dirty="0">
                    <a:latin typeface="Arial" panose="020B0604020202020204" pitchFamily="34" charset="0"/>
                    <a:cs typeface="Arial" panose="020B0604020202020204" pitchFamily="34" charset="0"/>
                  </a:rPr>
                  <a:t> in F2 is about double of </a:t>
                </a:r>
                <a:r>
                  <a:rPr lang="en-GB" altLang="de-DE" dirty="0">
                    <a:latin typeface="Monotype Corsiva" panose="03010101010201010101" pitchFamily="66" charset="0"/>
                    <a:cs typeface="Arial" panose="020B0604020202020204" pitchFamily="34" charset="0"/>
                  </a:rPr>
                  <a:t>D</a:t>
                </a:r>
                <a:r>
                  <a:rPr lang="en-GB" altLang="de-DE" dirty="0">
                    <a:latin typeface="Arial" panose="020B0604020202020204" pitchFamily="34" charset="0"/>
                    <a:cs typeface="Arial" panose="020B0604020202020204" pitchFamily="34" charset="0"/>
                  </a:rPr>
                  <a:t> in </a:t>
                </a:r>
                <a:r>
                  <a:rPr lang="en-GB" altLang="de-DE" dirty="0">
                    <a:solidFill>
                      <a:srgbClr val="0000FF"/>
                    </a:solidFill>
                    <a:latin typeface="Arial" panose="020B0604020202020204" pitchFamily="34" charset="0"/>
                    <a:cs typeface="Arial" panose="020B0604020202020204" pitchFamily="34" charset="0"/>
                  </a:rPr>
                  <a:t>F∞</a:t>
                </a:r>
                <a:r>
                  <a:rPr lang="en-GB" altLang="de-DE" dirty="0">
                    <a:latin typeface="Arial" panose="020B0604020202020204" pitchFamily="34" charset="0"/>
                    <a:cs typeface="Arial" panose="020B0604020202020204" pitchFamily="34" charset="0"/>
                  </a:rPr>
                  <a:t>; 1.98-fold with c=0.49, 1.80-fold with c=0.40. With c=0.40, LD in F2 is </a:t>
                </a:r>
                <a:r>
                  <a:rPr lang="en-GB" altLang="de-DE" dirty="0">
                    <a:latin typeface="Monotype Corsiva" panose="03010101010201010101" pitchFamily="66" charset="0"/>
                    <a:cs typeface="Arial" panose="020B0604020202020204" pitchFamily="34" charset="0"/>
                  </a:rPr>
                  <a:t>D</a:t>
                </a:r>
                <a:r>
                  <a:rPr lang="en-GB" altLang="de-DE" dirty="0">
                    <a:latin typeface="Arial" panose="020B0604020202020204" pitchFamily="34" charset="0"/>
                    <a:cs typeface="Arial" panose="020B0604020202020204" pitchFamily="34" charset="0"/>
                  </a:rPr>
                  <a:t>=0.05 and in </a:t>
                </a:r>
                <a:r>
                  <a:rPr lang="en-GB" altLang="de-DE" dirty="0">
                    <a:solidFill>
                      <a:srgbClr val="0000FF"/>
                    </a:solidFill>
                    <a:latin typeface="Arial" panose="020B0604020202020204" pitchFamily="34" charset="0"/>
                    <a:cs typeface="Arial" panose="020B0604020202020204" pitchFamily="34" charset="0"/>
                  </a:rPr>
                  <a:t>F∞</a:t>
                </a:r>
                <a:r>
                  <a:rPr lang="en-GB" altLang="de-DE" dirty="0">
                    <a:latin typeface="Arial" panose="020B0604020202020204" pitchFamily="34" charset="0"/>
                    <a:cs typeface="Arial" panose="020B0604020202020204" pitchFamily="34" charset="0"/>
                  </a:rPr>
                  <a:t> </a:t>
                </a:r>
                <a:r>
                  <a:rPr lang="en-GB" altLang="de-DE" dirty="0">
                    <a:latin typeface="Monotype Corsiva" panose="03010101010201010101" pitchFamily="66" charset="0"/>
                    <a:cs typeface="Arial" panose="020B0604020202020204" pitchFamily="34" charset="0"/>
                  </a:rPr>
                  <a:t>D</a:t>
                </a:r>
                <a:r>
                  <a:rPr lang="en-GB" altLang="de-DE" dirty="0">
                    <a:latin typeface="Arial" panose="020B0604020202020204" pitchFamily="34" charset="0"/>
                    <a:cs typeface="Arial" panose="020B0604020202020204" pitchFamily="34" charset="0"/>
                  </a:rPr>
                  <a:t>=0.02</a:t>
                </a:r>
                <a14:m>
                  <m:oMath xmlns:m="http://schemas.openxmlformats.org/officeDocument/2006/math">
                    <m:acc>
                      <m:accPr>
                        <m:chr m:val="̅"/>
                        <m:ctrlPr>
                          <a:rPr lang="en-GB" sz="1900" i="1">
                            <a:latin typeface="Cambria Math" panose="02040503050406030204" pitchFamily="18" charset="0"/>
                          </a:rPr>
                        </m:ctrlPr>
                      </m:accPr>
                      <m:e>
                        <m:r>
                          <a:rPr lang="en-GB" sz="1900" b="0" i="1" smtClean="0">
                            <a:latin typeface="Cambria Math" panose="02040503050406030204" pitchFamily="18" charset="0"/>
                          </a:rPr>
                          <m:t>7</m:t>
                        </m:r>
                      </m:e>
                    </m:acc>
                  </m:oMath>
                </a14:m>
                <a:r>
                  <a:rPr lang="en-GB" altLang="de-DE" dirty="0">
                    <a:latin typeface="Arial" panose="020B0604020202020204" pitchFamily="34" charset="0"/>
                    <a:cs typeface="Arial" panose="020B0604020202020204" pitchFamily="34" charset="0"/>
                  </a:rPr>
                  <a:t>. The decay (Δ</a:t>
                </a:r>
                <a:r>
                  <a:rPr lang="en-GB" altLang="de-DE" dirty="0">
                    <a:latin typeface="Monotype Corsiva" panose="03010101010201010101" pitchFamily="66" charset="0"/>
                    <a:cs typeface="Arial" panose="020B0604020202020204" pitchFamily="34" charset="0"/>
                  </a:rPr>
                  <a:t>D</a:t>
                </a:r>
                <a:r>
                  <a:rPr lang="en-GB" altLang="de-DE" dirty="0">
                    <a:latin typeface="Arial" panose="020B0604020202020204" pitchFamily="34" charset="0"/>
                    <a:cs typeface="Arial" panose="020B0604020202020204" pitchFamily="34" charset="0"/>
                  </a:rPr>
                  <a:t>) of LD is anyway strong with weak linkage, and it drops down to a low level in F2, the rather small gap to zero LD is then </a:t>
                </a:r>
                <a:r>
                  <a:rPr lang="en-GB" altLang="de-DE" dirty="0" err="1">
                    <a:latin typeface="Arial" panose="020B0604020202020204" pitchFamily="34" charset="0"/>
                    <a:cs typeface="Arial" panose="020B0604020202020204" pitchFamily="34" charset="0"/>
                  </a:rPr>
                  <a:t>halfed</a:t>
                </a:r>
                <a:r>
                  <a:rPr lang="en-GB" altLang="de-DE" dirty="0">
                    <a:latin typeface="Arial" panose="020B0604020202020204" pitchFamily="34" charset="0"/>
                    <a:cs typeface="Arial" panose="020B0604020202020204" pitchFamily="34" charset="0"/>
                  </a:rPr>
                  <a:t> in the generations F2 to </a:t>
                </a:r>
                <a:r>
                  <a:rPr lang="en-GB" altLang="de-DE" dirty="0">
                    <a:solidFill>
                      <a:srgbClr val="0000FF"/>
                    </a:solidFill>
                    <a:latin typeface="Arial" panose="020B0604020202020204" pitchFamily="34" charset="0"/>
                    <a:cs typeface="Arial" panose="020B0604020202020204" pitchFamily="34" charset="0"/>
                  </a:rPr>
                  <a:t>F∞</a:t>
                </a:r>
                <a:r>
                  <a:rPr lang="en-GB" altLang="de-DE" dirty="0">
                    <a:latin typeface="Arial" panose="020B0604020202020204" pitchFamily="34" charset="0"/>
                    <a:cs typeface="Arial" panose="020B0604020202020204" pitchFamily="34" charset="0"/>
                  </a:rPr>
                  <a:t>.</a:t>
                </a:r>
                <a:endParaRPr lang="en-GB" altLang="de-DE" sz="1200" dirty="0">
                  <a:latin typeface="Arial" panose="020B0604020202020204" pitchFamily="34" charset="0"/>
                  <a:cs typeface="Arial" panose="020B0604020202020204" pitchFamily="34" charset="0"/>
                </a:endParaRPr>
              </a:p>
              <a:p>
                <a:pPr>
                  <a:spcBef>
                    <a:spcPct val="50000"/>
                  </a:spcBef>
                </a:pPr>
                <a:endParaRPr lang="en-GB" altLang="de-DE" sz="1200" dirty="0">
                  <a:latin typeface="Arial" panose="020B0604020202020204" pitchFamily="34" charset="0"/>
                  <a:cs typeface="Arial" panose="020B0604020202020204" pitchFamily="34" charset="0"/>
                </a:endParaRPr>
              </a:p>
              <a:p>
                <a:pPr>
                  <a:spcBef>
                    <a:spcPct val="50000"/>
                  </a:spcBef>
                </a:pPr>
                <a:endParaRPr lang="en-GB" altLang="de-DE" sz="1200" dirty="0">
                  <a:latin typeface="Arial" panose="020B0604020202020204" pitchFamily="34" charset="0"/>
                  <a:cs typeface="Arial" panose="020B0604020202020204" pitchFamily="34" charset="0"/>
                </a:endParaRPr>
              </a:p>
              <a:p>
                <a:pPr>
                  <a:spcBef>
                    <a:spcPct val="50000"/>
                  </a:spcBef>
                </a:pPr>
                <a:r>
                  <a:rPr lang="en-GB" altLang="de-DE" dirty="0">
                    <a:latin typeface="Arial" panose="020B0604020202020204" pitchFamily="34" charset="0"/>
                    <a:cs typeface="Arial" panose="020B0604020202020204" pitchFamily="34" charset="0"/>
                  </a:rPr>
                  <a:t>Again: </a:t>
                </a:r>
                <a:r>
                  <a:rPr lang="en-GB" altLang="de-DE" dirty="0">
                    <a:solidFill>
                      <a:srgbClr val="0000FF"/>
                    </a:solidFill>
                    <a:latin typeface="Arial" panose="020B0604020202020204" pitchFamily="34" charset="0"/>
                    <a:cs typeface="Arial" panose="020B0604020202020204" pitchFamily="34" charset="0"/>
                  </a:rPr>
                  <a:t>LD in F2 is the LD of the gametes that ‘make’ the F2. These are, usually, the same gametes which may make a panel of DH lines (DH lines from a Mendelian F1). Hence, what we say about LD in F2 is identical so saying it for LD in DH </a:t>
                </a:r>
                <a:r>
                  <a:rPr lang="en-GB" altLang="de-DE" dirty="0">
                    <a:latin typeface="Arial" panose="020B0604020202020204" pitchFamily="34" charset="0"/>
                    <a:cs typeface="Arial" panose="020B0604020202020204" pitchFamily="34" charset="0"/>
                  </a:rPr>
                  <a:t>;-)</a:t>
                </a:r>
              </a:p>
            </p:txBody>
          </p:sp>
        </mc:Choice>
        <mc:Fallback xmlns="">
          <p:sp>
            <p:nvSpPr>
              <p:cNvPr id="7" name="Text Box 8"/>
              <p:cNvSpPr txBox="1">
                <a:spLocks noRot="1" noChangeAspect="1" noMove="1" noResize="1" noEditPoints="1" noAdjustHandles="1" noChangeArrowheads="1" noChangeShapeType="1" noTextEdit="1"/>
              </p:cNvSpPr>
              <p:nvPr/>
            </p:nvSpPr>
            <p:spPr bwMode="auto">
              <a:xfrm>
                <a:off x="7369267" y="1135345"/>
                <a:ext cx="4771090" cy="5646482"/>
              </a:xfrm>
              <a:prstGeom prst="rect">
                <a:avLst/>
              </a:prstGeom>
              <a:blipFill>
                <a:blip r:embed="rId3"/>
                <a:stretch>
                  <a:fillRect/>
                </a:stretch>
              </a:blipFill>
              <a:ln>
                <a:noFill/>
              </a:ln>
              <a:effectLst>
                <a:outerShdw blurRad="50800" dist="38100" dir="5400000" algn="t" rotWithShape="0">
                  <a:prstClr val="black">
                    <a:alpha val="40000"/>
                  </a:prstClr>
                </a:outerShdw>
              </a:effectLst>
              <a:extLst/>
            </p:spPr>
            <p:txBody>
              <a:bodyPr/>
              <a:lstStyle/>
              <a:p>
                <a:r>
                  <a:rPr lang="en-GB">
                    <a:noFill/>
                  </a:rPr>
                  <a:t> </a:t>
                </a:r>
              </a:p>
            </p:txBody>
          </p:sp>
        </mc:Fallback>
      </mc:AlternateContent>
      <p:sp>
        <p:nvSpPr>
          <p:cNvPr id="10" name="Rechteck 8"/>
          <p:cNvSpPr/>
          <p:nvPr/>
        </p:nvSpPr>
        <p:spPr>
          <a:xfrm>
            <a:off x="446294" y="1850316"/>
            <a:ext cx="465192" cy="523220"/>
          </a:xfrm>
          <a:prstGeom prst="rect">
            <a:avLst/>
          </a:prstGeom>
        </p:spPr>
        <p:txBody>
          <a:bodyPr wrap="none">
            <a:spAutoFit/>
          </a:bodyPr>
          <a:lstStyle/>
          <a:p>
            <a:r>
              <a:rPr lang="en-GB" altLang="de-DE" sz="2800" b="1" dirty="0">
                <a:latin typeface="Monotype Corsiva" pitchFamily="66" charset="0"/>
              </a:rPr>
              <a:t>D</a:t>
            </a:r>
            <a:r>
              <a:rPr lang="en-GB" altLang="de-DE" sz="1000" dirty="0">
                <a:latin typeface="Monotype Corsiva" pitchFamily="66" charset="0"/>
              </a:rPr>
              <a:t> </a:t>
            </a:r>
            <a:endParaRPr lang="en-GB" dirty="0"/>
          </a:p>
        </p:txBody>
      </p:sp>
      <p:sp>
        <p:nvSpPr>
          <p:cNvPr id="2" name="TextBox 1"/>
          <p:cNvSpPr txBox="1"/>
          <p:nvPr/>
        </p:nvSpPr>
        <p:spPr>
          <a:xfrm>
            <a:off x="35768" y="0"/>
            <a:ext cx="12073787"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Compare LD in F2 </a:t>
            </a:r>
            <a:r>
              <a:rPr lang="en-GB" sz="2400" i="1" dirty="0">
                <a:latin typeface="Arial" panose="020B0604020202020204" pitchFamily="34" charset="0"/>
                <a:cs typeface="Arial" panose="020B0604020202020204" pitchFamily="34" charset="0"/>
              </a:rPr>
              <a:t>vs. in </a:t>
            </a:r>
            <a:r>
              <a:rPr lang="en-GB" sz="2400" dirty="0">
                <a:solidFill>
                  <a:srgbClr val="0000FF"/>
                </a:solidFill>
                <a:latin typeface="Arial" panose="020B0604020202020204" pitchFamily="34" charset="0"/>
                <a:cs typeface="Arial" panose="020B0604020202020204" pitchFamily="34" charset="0"/>
              </a:rPr>
              <a:t>F</a:t>
            </a:r>
            <a:r>
              <a:rPr lang="en-GB" sz="2400" baseline="-15000" dirty="0">
                <a:solidFill>
                  <a:srgbClr val="0000FF"/>
                </a:solidFill>
                <a:latin typeface="Arial" panose="020B0604020202020204" pitchFamily="34" charset="0"/>
                <a:cs typeface="Arial" panose="020B0604020202020204" pitchFamily="34" charset="0"/>
              </a:rPr>
              <a:t>∞</a:t>
            </a:r>
            <a:r>
              <a:rPr lang="en-GB" sz="2400" baseline="-150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(after many generations selfing; no Drift-</a:t>
            </a:r>
            <a:r>
              <a:rPr lang="en-GB" sz="2400" dirty="0" err="1">
                <a:latin typeface="Arial" panose="020B0604020202020204" pitchFamily="34" charset="0"/>
                <a:cs typeface="Arial" panose="020B0604020202020204" pitchFamily="34" charset="0"/>
              </a:rPr>
              <a:t>Mut</a:t>
            </a:r>
            <a:r>
              <a:rPr lang="en-GB" sz="2400" dirty="0">
                <a:latin typeface="Arial" panose="020B0604020202020204" pitchFamily="34" charset="0"/>
                <a:cs typeface="Arial" panose="020B0604020202020204" pitchFamily="34" charset="0"/>
              </a:rPr>
              <a:t>.-Selection). In reality, </a:t>
            </a:r>
            <a:r>
              <a:rPr lang="en-GB" sz="2400" dirty="0">
                <a:solidFill>
                  <a:srgbClr val="0000FF"/>
                </a:solidFill>
                <a:latin typeface="Arial" panose="020B0604020202020204" pitchFamily="34" charset="0"/>
                <a:cs typeface="Arial" panose="020B0604020202020204" pitchFamily="34" charset="0"/>
              </a:rPr>
              <a:t>F</a:t>
            </a:r>
            <a:r>
              <a:rPr lang="en-GB" sz="2400" baseline="-15000" dirty="0">
                <a:solidFill>
                  <a:srgbClr val="0000FF"/>
                </a:solidFill>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 means such as ‚F1-derived full bulk in F6’ or beyond, often termed ‚RIL‘;  …</a:t>
            </a:r>
          </a:p>
        </p:txBody>
      </p:sp>
      <p:sp>
        <p:nvSpPr>
          <p:cNvPr id="14" name="Rechteck 8"/>
          <p:cNvSpPr/>
          <p:nvPr/>
        </p:nvSpPr>
        <p:spPr>
          <a:xfrm>
            <a:off x="4971731" y="1135345"/>
            <a:ext cx="300082" cy="369332"/>
          </a:xfrm>
          <a:prstGeom prst="rect">
            <a:avLst/>
          </a:prstGeom>
        </p:spPr>
        <p:txBody>
          <a:bodyPr wrap="none">
            <a:spAutoFit/>
          </a:bodyPr>
          <a:lstStyle/>
          <a:p>
            <a:r>
              <a:rPr lang="en-GB" altLang="de-DE" dirty="0">
                <a:latin typeface="Arial" panose="020B0604020202020204" pitchFamily="34" charset="0"/>
                <a:cs typeface="Arial" panose="020B0604020202020204" pitchFamily="34" charset="0"/>
              </a:rPr>
              <a:t>λ</a:t>
            </a:r>
            <a:endParaRPr lang="en-GB" dirty="0">
              <a:latin typeface="Arial" panose="020B0604020202020204" pitchFamily="34" charset="0"/>
              <a:cs typeface="Arial" panose="020B0604020202020204" pitchFamily="34" charset="0"/>
            </a:endParaRPr>
          </a:p>
        </p:txBody>
      </p:sp>
      <p:sp>
        <p:nvSpPr>
          <p:cNvPr id="4" name="Rectangle 3"/>
          <p:cNvSpPr/>
          <p:nvPr/>
        </p:nvSpPr>
        <p:spPr>
          <a:xfrm>
            <a:off x="944033" y="1731433"/>
            <a:ext cx="2247900" cy="4135967"/>
          </a:xfrm>
          <a:prstGeom prst="rect">
            <a:avLst/>
          </a:prstGeom>
          <a:solidFill>
            <a:srgbClr val="FFFFFF">
              <a:alpha val="92157"/>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3191933" y="2969205"/>
            <a:ext cx="1147234" cy="2898195"/>
          </a:xfrm>
          <a:prstGeom prst="rect">
            <a:avLst/>
          </a:prstGeom>
          <a:solidFill>
            <a:srgbClr val="FFFFFF">
              <a:alpha val="85882"/>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feld 5"/>
          <p:cNvSpPr txBox="1"/>
          <p:nvPr/>
        </p:nvSpPr>
        <p:spPr>
          <a:xfrm>
            <a:off x="35768" y="6331896"/>
            <a:ext cx="96948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27</a:t>
            </a:fld>
            <a:endParaRPr lang="en-GB" sz="2400" dirty="0">
              <a:latin typeface="Arial" panose="020B0604020202020204" pitchFamily="34" charset="0"/>
              <a:cs typeface="Arial" panose="020B0604020202020204" pitchFamily="34" charset="0"/>
            </a:endParaRPr>
          </a:p>
        </p:txBody>
      </p:sp>
      <p:cxnSp>
        <p:nvCxnSpPr>
          <p:cNvPr id="11" name="Straight Connector 10"/>
          <p:cNvCxnSpPr/>
          <p:nvPr/>
        </p:nvCxnSpPr>
        <p:spPr>
          <a:xfrm flipH="1">
            <a:off x="5459819" y="1731433"/>
            <a:ext cx="5316" cy="4135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ight Triangle 14"/>
          <p:cNvSpPr/>
          <p:nvPr/>
        </p:nvSpPr>
        <p:spPr>
          <a:xfrm>
            <a:off x="2405" y="6582066"/>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47439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3"/>
          <p:cNvSpPr>
            <a:spLocks noGrp="1"/>
          </p:cNvSpPr>
          <p:nvPr>
            <p:ph type="sldNum" sz="quarter" idx="10"/>
          </p:nvPr>
        </p:nvSpPr>
        <p:spPr>
          <a:xfrm>
            <a:off x="6553200" y="6245225"/>
            <a:ext cx="2133600" cy="476250"/>
          </a:xfrm>
        </p:spPr>
        <p:txBody>
          <a:bodyPr/>
          <a:lstStyle/>
          <a:p>
            <a:fld id="{6D35D2AD-A2BC-4940-A658-B23CAEB4F129}" type="slidenum">
              <a:rPr lang="en-GB" altLang="de-DE" smtClean="0"/>
              <a:pPr/>
              <a:t>28</a:t>
            </a:fld>
            <a:endParaRPr lang="en-GB" altLang="de-DE"/>
          </a:p>
        </p:txBody>
      </p:sp>
      <p:pic>
        <p:nvPicPr>
          <p:cNvPr id="5" name="Picture 5" descr="Haldane Waddington 193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68" y="736502"/>
            <a:ext cx="7579373" cy="60570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4986870" y="2384423"/>
            <a:ext cx="504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de-DE" sz="2000" b="1" dirty="0">
                <a:solidFill>
                  <a:srgbClr val="0000FF"/>
                </a:solidFill>
                <a:cs typeface="Arial" charset="0"/>
              </a:rPr>
              <a:t>∞</a:t>
            </a:r>
          </a:p>
        </p:txBody>
      </p:sp>
      <p:sp>
        <p:nvSpPr>
          <p:cNvPr id="10" name="Rechteck 8"/>
          <p:cNvSpPr/>
          <p:nvPr/>
        </p:nvSpPr>
        <p:spPr>
          <a:xfrm>
            <a:off x="446294" y="1850316"/>
            <a:ext cx="465192" cy="523220"/>
          </a:xfrm>
          <a:prstGeom prst="rect">
            <a:avLst/>
          </a:prstGeom>
        </p:spPr>
        <p:txBody>
          <a:bodyPr wrap="none">
            <a:spAutoFit/>
          </a:bodyPr>
          <a:lstStyle/>
          <a:p>
            <a:r>
              <a:rPr lang="en-GB" altLang="de-DE" sz="2800" b="1" dirty="0">
                <a:latin typeface="Monotype Corsiva" pitchFamily="66" charset="0"/>
              </a:rPr>
              <a:t>D</a:t>
            </a:r>
            <a:r>
              <a:rPr lang="en-GB" altLang="de-DE" sz="1000" dirty="0">
                <a:latin typeface="Monotype Corsiva" pitchFamily="66" charset="0"/>
              </a:rPr>
              <a:t> </a:t>
            </a:r>
            <a:endParaRPr lang="en-GB" dirty="0"/>
          </a:p>
        </p:txBody>
      </p:sp>
      <p:sp>
        <p:nvSpPr>
          <p:cNvPr id="2" name="TextBox 1"/>
          <p:cNvSpPr txBox="1"/>
          <p:nvPr/>
        </p:nvSpPr>
        <p:spPr>
          <a:xfrm>
            <a:off x="35768" y="0"/>
            <a:ext cx="12073787"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Compare LD in F2 </a:t>
            </a:r>
            <a:r>
              <a:rPr lang="en-GB" sz="2400" i="1" dirty="0">
                <a:latin typeface="Arial" panose="020B0604020202020204" pitchFamily="34" charset="0"/>
                <a:cs typeface="Arial" panose="020B0604020202020204" pitchFamily="34" charset="0"/>
              </a:rPr>
              <a:t>vs. </a:t>
            </a:r>
            <a:r>
              <a:rPr lang="en-GB" sz="2400" dirty="0">
                <a:solidFill>
                  <a:srgbClr val="0000FF"/>
                </a:solidFill>
                <a:latin typeface="Arial" panose="020B0604020202020204" pitchFamily="34" charset="0"/>
                <a:cs typeface="Arial" panose="020B0604020202020204" pitchFamily="34" charset="0"/>
              </a:rPr>
              <a:t>F</a:t>
            </a:r>
            <a:r>
              <a:rPr lang="en-GB" sz="2400" baseline="-15000" dirty="0">
                <a:solidFill>
                  <a:srgbClr val="0000FF"/>
                </a:solidFill>
                <a:latin typeface="Arial" panose="020B0604020202020204" pitchFamily="34" charset="0"/>
                <a:cs typeface="Arial" panose="020B0604020202020204" pitchFamily="34" charset="0"/>
              </a:rPr>
              <a:t>∞</a:t>
            </a:r>
            <a:r>
              <a:rPr lang="en-GB" sz="2400" baseline="-150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(after many generations selfing; no Drift-Mutation-Selection). In reality, </a:t>
            </a:r>
            <a:r>
              <a:rPr lang="en-GB" sz="2400" dirty="0">
                <a:solidFill>
                  <a:srgbClr val="0000FF"/>
                </a:solidFill>
                <a:latin typeface="Arial" panose="020B0604020202020204" pitchFamily="34" charset="0"/>
                <a:cs typeface="Arial" panose="020B0604020202020204" pitchFamily="34" charset="0"/>
              </a:rPr>
              <a:t>F</a:t>
            </a:r>
            <a:r>
              <a:rPr lang="en-GB" sz="2400" baseline="-15000" dirty="0">
                <a:solidFill>
                  <a:srgbClr val="0000FF"/>
                </a:solidFill>
                <a:latin typeface="Arial" panose="020B0604020202020204" pitchFamily="34" charset="0"/>
                <a:cs typeface="Arial" panose="020B0604020202020204" pitchFamily="34" charset="0"/>
              </a:rPr>
              <a:t>∞</a:t>
            </a:r>
            <a:r>
              <a:rPr lang="en-GB" sz="2400" dirty="0">
                <a:solidFill>
                  <a:srgbClr val="0000FF"/>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means such as ‚F1-derived full bulk in F6’ or beyond, often termed ‚RIL‘;  …</a:t>
            </a:r>
          </a:p>
        </p:txBody>
      </p:sp>
      <p:sp>
        <p:nvSpPr>
          <p:cNvPr id="14" name="Rechteck 8"/>
          <p:cNvSpPr/>
          <p:nvPr/>
        </p:nvSpPr>
        <p:spPr>
          <a:xfrm>
            <a:off x="4971731" y="1135345"/>
            <a:ext cx="300082" cy="369332"/>
          </a:xfrm>
          <a:prstGeom prst="rect">
            <a:avLst/>
          </a:prstGeom>
        </p:spPr>
        <p:txBody>
          <a:bodyPr wrap="none">
            <a:spAutoFit/>
          </a:bodyPr>
          <a:lstStyle/>
          <a:p>
            <a:r>
              <a:rPr lang="en-GB" altLang="de-DE" dirty="0">
                <a:latin typeface="Arial" panose="020B0604020202020204" pitchFamily="34" charset="0"/>
                <a:cs typeface="Arial" panose="020B0604020202020204" pitchFamily="34" charset="0"/>
              </a:rPr>
              <a:t>λ</a:t>
            </a:r>
            <a:endParaRPr lang="en-GB" dirty="0">
              <a:latin typeface="Arial" panose="020B0604020202020204" pitchFamily="34" charset="0"/>
              <a:cs typeface="Arial" panose="020B0604020202020204" pitchFamily="34" charset="0"/>
            </a:endParaRPr>
          </a:p>
        </p:txBody>
      </p:sp>
      <p:sp>
        <p:nvSpPr>
          <p:cNvPr id="12" name="Rectangle 11"/>
          <p:cNvSpPr/>
          <p:nvPr/>
        </p:nvSpPr>
        <p:spPr>
          <a:xfrm>
            <a:off x="2163725" y="2973968"/>
            <a:ext cx="4389475" cy="2898195"/>
          </a:xfrm>
          <a:prstGeom prst="rect">
            <a:avLst/>
          </a:prstGeom>
          <a:solidFill>
            <a:srgbClr val="FFFFFF">
              <a:alpha val="85882"/>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2163725" y="1762125"/>
            <a:ext cx="965238" cy="1211843"/>
          </a:xfrm>
          <a:prstGeom prst="rect">
            <a:avLst/>
          </a:prstGeom>
          <a:solidFill>
            <a:srgbClr val="FFFFFF">
              <a:alpha val="85882"/>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7" name="Text Box 8"/>
              <p:cNvSpPr txBox="1">
                <a:spLocks noChangeArrowheads="1"/>
              </p:cNvSpPr>
              <p:nvPr/>
            </p:nvSpPr>
            <p:spPr bwMode="auto">
              <a:xfrm>
                <a:off x="7338465" y="1406189"/>
                <a:ext cx="4771090" cy="511037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spcBef>
                    <a:spcPct val="50000"/>
                  </a:spcBef>
                </a:pPr>
                <a:r>
                  <a:rPr lang="en-GB" altLang="de-DE" dirty="0">
                    <a:latin typeface="Arial" panose="020B0604020202020204" pitchFamily="34" charset="0"/>
                    <a:cs typeface="Arial" panose="020B0604020202020204" pitchFamily="34" charset="0"/>
                  </a:rPr>
                  <a:t>With a rather strong (tight, high) linkage, such as c=0.01, LD decay (Δ</a:t>
                </a:r>
                <a:r>
                  <a:rPr lang="en-GB" altLang="de-DE" dirty="0">
                    <a:latin typeface="Monotype Corsiva" panose="03010101010201010101" pitchFamily="66" charset="0"/>
                    <a:cs typeface="Arial" panose="020B0604020202020204" pitchFamily="34" charset="0"/>
                  </a:rPr>
                  <a:t>D</a:t>
                </a:r>
                <a:r>
                  <a:rPr lang="en-GB" altLang="de-DE" dirty="0">
                    <a:latin typeface="Arial" panose="020B0604020202020204" pitchFamily="34" charset="0"/>
                    <a:cs typeface="Arial" panose="020B0604020202020204" pitchFamily="34" charset="0"/>
                  </a:rPr>
                  <a:t>) of the </a:t>
                </a:r>
                <a:r>
                  <a:rPr lang="en-GB" altLang="de-DE" dirty="0" err="1">
                    <a:latin typeface="Arial" panose="020B0604020202020204" pitchFamily="34" charset="0"/>
                    <a:cs typeface="Arial" panose="020B0604020202020204" pitchFamily="34" charset="0"/>
                  </a:rPr>
                  <a:t>gametic</a:t>
                </a:r>
                <a:r>
                  <a:rPr lang="en-GB" altLang="de-DE" dirty="0">
                    <a:latin typeface="Arial" panose="020B0604020202020204" pitchFamily="34" charset="0"/>
                    <a:cs typeface="Arial" panose="020B0604020202020204" pitchFamily="34" charset="0"/>
                  </a:rPr>
                  <a:t> array coming from F1 (LD in F2) is very little. Nevertheless, from F1 until </a:t>
                </a:r>
                <a:r>
                  <a:rPr lang="en-GB" altLang="de-DE" dirty="0">
                    <a:solidFill>
                      <a:srgbClr val="0000FF"/>
                    </a:solidFill>
                    <a:latin typeface="Arial" panose="020B0604020202020204" pitchFamily="34" charset="0"/>
                    <a:cs typeface="Arial" panose="020B0604020202020204" pitchFamily="34" charset="0"/>
                  </a:rPr>
                  <a:t>F∞</a:t>
                </a:r>
                <a:r>
                  <a:rPr lang="en-GB" altLang="de-DE" dirty="0">
                    <a:latin typeface="Arial" panose="020B0604020202020204" pitchFamily="34" charset="0"/>
                    <a:cs typeface="Arial" panose="020B0604020202020204" pitchFamily="34" charset="0"/>
                  </a:rPr>
                  <a:t>, </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Δ</a:t>
                </a:r>
                <a:r>
                  <a:rPr lang="en-GB" altLang="de-DE" dirty="0">
                    <a:latin typeface="Monotype Corsiva" panose="03010101010201010101" pitchFamily="66" charset="0"/>
                    <a:cs typeface="Arial" panose="020B0604020202020204" pitchFamily="34" charset="0"/>
                  </a:rPr>
                  <a:t>D</a:t>
                </a:r>
                <a:r>
                  <a:rPr lang="en-GB" altLang="de-DE" dirty="0">
                    <a:latin typeface="Arial" panose="020B0604020202020204" pitchFamily="34" charset="0"/>
                    <a:cs typeface="Arial" panose="020B0604020202020204" pitchFamily="34" charset="0"/>
                  </a:rPr>
                  <a:t> is about </a:t>
                </a:r>
                <a:r>
                  <a:rPr lang="en-GB" altLang="de-DE"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twice</a:t>
                </a:r>
                <a:r>
                  <a:rPr lang="en-GB" altLang="de-DE" dirty="0">
                    <a:latin typeface="Arial" panose="020B0604020202020204" pitchFamily="34" charset="0"/>
                    <a:cs typeface="Arial" panose="020B0604020202020204" pitchFamily="34" charset="0"/>
                  </a:rPr>
                  <a:t> as much as from F1 to F2 (Δ</a:t>
                </a:r>
                <a:r>
                  <a:rPr lang="en-GB" altLang="de-DE" dirty="0">
                    <a:latin typeface="Monotype Corsiva" panose="03010101010201010101" pitchFamily="66" charset="0"/>
                    <a:cs typeface="Arial" panose="020B0604020202020204" pitchFamily="34" charset="0"/>
                  </a:rPr>
                  <a:t>D</a:t>
                </a:r>
                <a:r>
                  <a:rPr lang="en-GB" altLang="de-DE" dirty="0">
                    <a:latin typeface="Arial" panose="020B0604020202020204" pitchFamily="34" charset="0"/>
                    <a:cs typeface="Arial" panose="020B0604020202020204" pitchFamily="34" charset="0"/>
                  </a:rPr>
                  <a:t>=0.0098 compared to Δ</a:t>
                </a:r>
                <a:r>
                  <a:rPr lang="en-GB" altLang="de-DE" dirty="0">
                    <a:latin typeface="Monotype Corsiva" panose="03010101010201010101" pitchFamily="66" charset="0"/>
                    <a:cs typeface="Arial" panose="020B0604020202020204" pitchFamily="34" charset="0"/>
                  </a:rPr>
                  <a:t>D</a:t>
                </a:r>
                <a:r>
                  <a:rPr lang="en-GB" altLang="de-DE" dirty="0">
                    <a:latin typeface="Arial" panose="020B0604020202020204" pitchFamily="34" charset="0"/>
                    <a:cs typeface="Arial" panose="020B0604020202020204" pitchFamily="34" charset="0"/>
                  </a:rPr>
                  <a:t>=0.0050; this is </a:t>
                </a:r>
                <a:r>
                  <a:rPr lang="en-GB" altLang="de-DE"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1.96-fold</a:t>
                </a:r>
                <a:r>
                  <a:rPr lang="en-GB" altLang="de-DE" dirty="0">
                    <a:latin typeface="Arial" panose="020B0604020202020204" pitchFamily="34" charset="0"/>
                    <a:cs typeface="Arial" panose="020B0604020202020204" pitchFamily="34" charset="0"/>
                  </a:rPr>
                  <a:t>). With c=0.1, we see Δ</a:t>
                </a:r>
                <a:r>
                  <a:rPr lang="en-GB" altLang="de-DE" dirty="0">
                    <a:latin typeface="Monotype Corsiva" panose="03010101010201010101" pitchFamily="66" charset="0"/>
                    <a:cs typeface="Arial" panose="020B0604020202020204" pitchFamily="34" charset="0"/>
                  </a:rPr>
                  <a:t>D</a:t>
                </a:r>
                <a:r>
                  <a:rPr lang="en-GB" altLang="de-DE" dirty="0">
                    <a:latin typeface="Arial" panose="020B0604020202020204" pitchFamily="34" charset="0"/>
                    <a:cs typeface="Arial" panose="020B0604020202020204" pitchFamily="34" charset="0"/>
                  </a:rPr>
                  <a:t>=0.08</a:t>
                </a:r>
                <a14:m>
                  <m:oMath xmlns:m="http://schemas.openxmlformats.org/officeDocument/2006/math">
                    <m:acc>
                      <m:accPr>
                        <m:chr m:val="̅"/>
                        <m:ctrlPr>
                          <a:rPr lang="en-GB" sz="1900" i="1">
                            <a:latin typeface="Cambria Math" panose="02040503050406030204" pitchFamily="18" charset="0"/>
                          </a:rPr>
                        </m:ctrlPr>
                      </m:accPr>
                      <m:e>
                        <m:r>
                          <a:rPr lang="en-GB" sz="1900" b="0" i="1" smtClean="0">
                            <a:latin typeface="Cambria Math" panose="02040503050406030204" pitchFamily="18" charset="0"/>
                          </a:rPr>
                          <m:t>3</m:t>
                        </m:r>
                      </m:e>
                    </m:acc>
                  </m:oMath>
                </a14:m>
                <a:r>
                  <a:rPr lang="en-GB" altLang="de-DE" dirty="0">
                    <a:latin typeface="Arial" panose="020B0604020202020204" pitchFamily="34" charset="0"/>
                    <a:cs typeface="Arial" panose="020B0604020202020204" pitchFamily="34" charset="0"/>
                  </a:rPr>
                  <a:t> compared to Δ</a:t>
                </a:r>
                <a:r>
                  <a:rPr lang="en-GB" altLang="de-DE" dirty="0">
                    <a:latin typeface="Monotype Corsiva" panose="03010101010201010101" pitchFamily="66" charset="0"/>
                    <a:cs typeface="Arial" panose="020B0604020202020204" pitchFamily="34" charset="0"/>
                  </a:rPr>
                  <a:t>D</a:t>
                </a:r>
                <a:r>
                  <a:rPr lang="en-GB" altLang="de-DE" dirty="0">
                    <a:latin typeface="Arial" panose="020B0604020202020204" pitchFamily="34" charset="0"/>
                    <a:cs typeface="Arial" panose="020B0604020202020204" pitchFamily="34" charset="0"/>
                  </a:rPr>
                  <a:t>=0.005; this is </a:t>
                </a:r>
                <a:r>
                  <a:rPr lang="en-GB" altLang="de-DE"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14:m>
                  <m:oMath xmlns:m="http://schemas.openxmlformats.org/officeDocument/2006/math">
                    <m:acc>
                      <m:accPr>
                        <m:chr m:val="̅"/>
                        <m:ctrlPr>
                          <a:rPr lang="en-GB" sz="1900" i="1">
                            <a:solidFill>
                              <a:srgbClr val="C00000"/>
                            </a:solidFill>
                            <a:effectLst>
                              <a:outerShdw blurRad="38100" dist="38100" dir="2700000" algn="tl">
                                <a:srgbClr val="000000">
                                  <a:alpha val="43137"/>
                                </a:srgbClr>
                              </a:outerShdw>
                            </a:effectLst>
                            <a:latin typeface="Cambria Math" panose="02040503050406030204" pitchFamily="18" charset="0"/>
                          </a:rPr>
                        </m:ctrlPr>
                      </m:accPr>
                      <m:e>
                        <m:r>
                          <a:rPr lang="en-GB" sz="1900" b="0" i="1" smtClean="0">
                            <a:solidFill>
                              <a:srgbClr val="C00000"/>
                            </a:solidFill>
                            <a:effectLst>
                              <a:outerShdw blurRad="38100" dist="38100" dir="2700000" algn="tl">
                                <a:srgbClr val="000000">
                                  <a:alpha val="43137"/>
                                </a:srgbClr>
                              </a:outerShdw>
                            </a:effectLst>
                            <a:latin typeface="Cambria Math" panose="02040503050406030204" pitchFamily="18" charset="0"/>
                          </a:rPr>
                          <m:t>6</m:t>
                        </m:r>
                      </m:e>
                    </m:acc>
                  </m:oMath>
                </a14:m>
                <a:r>
                  <a:rPr lang="en-GB" altLang="de-DE"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-fold</a:t>
                </a:r>
                <a:r>
                  <a:rPr lang="en-GB" altLang="de-DE" dirty="0">
                    <a:latin typeface="Arial" panose="020B0604020202020204" pitchFamily="34" charset="0"/>
                    <a:cs typeface="Arial" panose="020B0604020202020204" pitchFamily="34" charset="0"/>
                  </a:rPr>
                  <a:t>. </a:t>
                </a:r>
              </a:p>
              <a:p>
                <a:pPr>
                  <a:spcBef>
                    <a:spcPct val="50000"/>
                  </a:spcBef>
                </a:pPr>
                <a:r>
                  <a:rPr lang="en-GB" altLang="de-DE" dirty="0">
                    <a:latin typeface="Arial" panose="020B0604020202020204" pitchFamily="34" charset="0"/>
                    <a:cs typeface="Arial" panose="020B0604020202020204" pitchFamily="34" charset="0"/>
                  </a:rPr>
                  <a:t>Such strong linkage means ‘neighboured’ localisation of loci in the physical map. Tightly-neighbour loci, hence, show about </a:t>
                </a:r>
                <a:r>
                  <a:rPr lang="en-GB" altLang="de-DE"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double</a:t>
                </a:r>
                <a:r>
                  <a:rPr lang="en-GB" altLang="de-DE" dirty="0">
                    <a:latin typeface="Arial" panose="020B0604020202020204" pitchFamily="34" charset="0"/>
                    <a:cs typeface="Arial" panose="020B0604020202020204" pitchFamily="34" charset="0"/>
                  </a:rPr>
                  <a:t>-reduced LD in a panel of RIL (recombinant inbred lines) compared to F2 individuals. </a:t>
                </a:r>
                <a:r>
                  <a:rPr lang="en-GB" altLang="de-DE" dirty="0">
                    <a:solidFill>
                      <a:srgbClr val="0000FF"/>
                    </a:solidFill>
                    <a:latin typeface="Arial" panose="020B0604020202020204" pitchFamily="34" charset="0"/>
                    <a:cs typeface="Arial" panose="020B0604020202020204" pitchFamily="34" charset="0"/>
                  </a:rPr>
                  <a:t>For linkage map construction it is of utmost importance to understand ‘this’  difference between F2 and DH vs. F∞</a:t>
                </a:r>
                <a:r>
                  <a:rPr lang="en-GB" altLang="de-DE" dirty="0">
                    <a:latin typeface="Arial" panose="020B0604020202020204" pitchFamily="34" charset="0"/>
                    <a:cs typeface="Arial" panose="020B0604020202020204" pitchFamily="34" charset="0"/>
                  </a:rPr>
                  <a:t>. </a:t>
                </a:r>
              </a:p>
              <a:p>
                <a:pPr>
                  <a:spcBef>
                    <a:spcPct val="50000"/>
                  </a:spcBef>
                </a:pPr>
                <a:r>
                  <a:rPr lang="en-GB" altLang="de-DE" dirty="0">
                    <a:latin typeface="Arial" panose="020B0604020202020204" pitchFamily="34" charset="0"/>
                    <a:cs typeface="Arial" panose="020B0604020202020204" pitchFamily="34" charset="0"/>
                  </a:rPr>
                  <a:t>[</a:t>
                </a:r>
                <a:r>
                  <a:rPr lang="en-GB" altLang="de-DE" dirty="0">
                    <a:latin typeface="Monotype Corsiva" panose="03010101010201010101" pitchFamily="66" charset="0"/>
                    <a:cs typeface="Arial" panose="020B0604020202020204" pitchFamily="34" charset="0"/>
                  </a:rPr>
                  <a:t>D</a:t>
                </a:r>
                <a:r>
                  <a:rPr lang="en-GB" altLang="de-DE" dirty="0">
                    <a:latin typeface="Arial" panose="020B0604020202020204" pitchFamily="34" charset="0"/>
                    <a:cs typeface="Arial" panose="020B0604020202020204" pitchFamily="34" charset="0"/>
                  </a:rPr>
                  <a:t> in </a:t>
                </a:r>
                <a:r>
                  <a:rPr lang="en-GB" altLang="de-DE" dirty="0">
                    <a:solidFill>
                      <a:srgbClr val="0000FF"/>
                    </a:solidFill>
                    <a:latin typeface="Arial" panose="020B0604020202020204" pitchFamily="34" charset="0"/>
                    <a:cs typeface="Arial" panose="020B0604020202020204" pitchFamily="34" charset="0"/>
                  </a:rPr>
                  <a:t>F∞</a:t>
                </a:r>
                <a:r>
                  <a:rPr lang="en-GB" altLang="de-DE" dirty="0">
                    <a:latin typeface="Arial" panose="020B0604020202020204" pitchFamily="34" charset="0"/>
                    <a:cs typeface="Arial" panose="020B0604020202020204" pitchFamily="34" charset="0"/>
                  </a:rPr>
                  <a:t>] / [</a:t>
                </a:r>
                <a:r>
                  <a:rPr lang="en-GB" altLang="de-DE" dirty="0">
                    <a:latin typeface="Monotype Corsiva" panose="03010101010201010101" pitchFamily="66" charset="0"/>
                    <a:cs typeface="Arial" panose="020B0604020202020204" pitchFamily="34" charset="0"/>
                  </a:rPr>
                  <a:t>D</a:t>
                </a:r>
                <a:r>
                  <a:rPr lang="en-GB" altLang="de-DE" dirty="0">
                    <a:latin typeface="Arial" panose="020B0604020202020204" pitchFamily="34" charset="0"/>
                    <a:cs typeface="Arial" panose="020B0604020202020204" pitchFamily="34" charset="0"/>
                  </a:rPr>
                  <a:t> in F2] = 1/(2 – λ) = 1/(1+2c)</a:t>
                </a:r>
              </a:p>
            </p:txBody>
          </p:sp>
        </mc:Choice>
        <mc:Fallback xmlns="">
          <p:sp>
            <p:nvSpPr>
              <p:cNvPr id="7" name="Text Box 8"/>
              <p:cNvSpPr txBox="1">
                <a:spLocks noRot="1" noChangeAspect="1" noMove="1" noResize="1" noEditPoints="1" noAdjustHandles="1" noChangeArrowheads="1" noChangeShapeType="1" noTextEdit="1"/>
              </p:cNvSpPr>
              <p:nvPr/>
            </p:nvSpPr>
            <p:spPr bwMode="auto">
              <a:xfrm>
                <a:off x="7338465" y="1406189"/>
                <a:ext cx="4771090" cy="5110373"/>
              </a:xfrm>
              <a:prstGeom prst="rect">
                <a:avLst/>
              </a:prstGeom>
              <a:blipFill>
                <a:blip r:embed="rId3"/>
                <a:stretch>
                  <a:fillRect/>
                </a:stretch>
              </a:blipFill>
              <a:ln>
                <a:noFill/>
              </a:ln>
              <a:effectLst>
                <a:outerShdw blurRad="50800" dist="38100" dir="5400000" algn="t" rotWithShape="0">
                  <a:prstClr val="black">
                    <a:alpha val="40000"/>
                  </a:prstClr>
                </a:outerShdw>
              </a:effectLst>
              <a:extLst/>
            </p:spPr>
            <p:txBody>
              <a:bodyPr/>
              <a:lstStyle/>
              <a:p>
                <a:r>
                  <a:rPr lang="en-GB">
                    <a:noFill/>
                  </a:rPr>
                  <a:t> </a:t>
                </a:r>
              </a:p>
            </p:txBody>
          </p:sp>
        </mc:Fallback>
      </mc:AlternateContent>
      <p:sp>
        <p:nvSpPr>
          <p:cNvPr id="13" name="Textfeld 5"/>
          <p:cNvSpPr txBox="1"/>
          <p:nvPr/>
        </p:nvSpPr>
        <p:spPr>
          <a:xfrm>
            <a:off x="35768" y="6331896"/>
            <a:ext cx="96948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28</a:t>
            </a:fld>
            <a:endParaRPr lang="en-GB" sz="2400" dirty="0">
              <a:latin typeface="Arial" panose="020B0604020202020204" pitchFamily="34" charset="0"/>
              <a:cs typeface="Arial" panose="020B0604020202020204" pitchFamily="34" charset="0"/>
            </a:endParaRPr>
          </a:p>
        </p:txBody>
      </p:sp>
      <p:cxnSp>
        <p:nvCxnSpPr>
          <p:cNvPr id="16" name="Straight Connector 15"/>
          <p:cNvCxnSpPr/>
          <p:nvPr/>
        </p:nvCxnSpPr>
        <p:spPr>
          <a:xfrm flipH="1">
            <a:off x="2055172" y="1744295"/>
            <a:ext cx="5316" cy="4135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flipH="1">
            <a:off x="6603490" y="1606308"/>
            <a:ext cx="595382" cy="4420740"/>
            <a:chOff x="856696" y="1068388"/>
            <a:chExt cx="546655" cy="4606138"/>
          </a:xfrm>
        </p:grpSpPr>
        <p:sp>
          <p:nvSpPr>
            <p:cNvPr id="18" name="Rectangle 16"/>
            <p:cNvSpPr>
              <a:spLocks noChangeArrowheads="1"/>
            </p:cNvSpPr>
            <p:nvPr/>
          </p:nvSpPr>
          <p:spPr bwMode="auto">
            <a:xfrm>
              <a:off x="856696" y="5434013"/>
              <a:ext cx="344404" cy="24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lumMod val="50000"/>
                      <a:lumOff val="50000"/>
                    </a:schemeClr>
                  </a:solidFill>
                  <a:effectLst/>
                  <a:latin typeface="Arial" panose="020B0604020202020204" pitchFamily="34" charset="0"/>
                </a:rPr>
                <a:t>0.25</a:t>
              </a:r>
            </a:p>
          </p:txBody>
        </p:sp>
        <p:sp>
          <p:nvSpPr>
            <p:cNvPr id="19" name="Rectangle 22"/>
            <p:cNvSpPr>
              <a:spLocks noChangeArrowheads="1"/>
            </p:cNvSpPr>
            <p:nvPr/>
          </p:nvSpPr>
          <p:spPr bwMode="auto">
            <a:xfrm>
              <a:off x="856696" y="4560888"/>
              <a:ext cx="344404" cy="24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lumMod val="50000"/>
                      <a:lumOff val="50000"/>
                    </a:schemeClr>
                  </a:solidFill>
                  <a:effectLst/>
                  <a:latin typeface="Arial" panose="020B0604020202020204" pitchFamily="34" charset="0"/>
                </a:rPr>
                <a:t>0.20</a:t>
              </a:r>
            </a:p>
          </p:txBody>
        </p:sp>
        <p:sp>
          <p:nvSpPr>
            <p:cNvPr id="20" name="Rectangle 28"/>
            <p:cNvSpPr>
              <a:spLocks noChangeArrowheads="1"/>
            </p:cNvSpPr>
            <p:nvPr/>
          </p:nvSpPr>
          <p:spPr bwMode="auto">
            <a:xfrm>
              <a:off x="856696" y="3689350"/>
              <a:ext cx="344404" cy="24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lumMod val="50000"/>
                      <a:lumOff val="50000"/>
                    </a:schemeClr>
                  </a:solidFill>
                  <a:effectLst/>
                  <a:latin typeface="Arial" panose="020B0604020202020204" pitchFamily="34" charset="0"/>
                </a:rPr>
                <a:t>0.15</a:t>
              </a:r>
            </a:p>
          </p:txBody>
        </p:sp>
        <p:sp>
          <p:nvSpPr>
            <p:cNvPr id="21" name="Rectangle 34"/>
            <p:cNvSpPr>
              <a:spLocks noChangeArrowheads="1"/>
            </p:cNvSpPr>
            <p:nvPr/>
          </p:nvSpPr>
          <p:spPr bwMode="auto">
            <a:xfrm>
              <a:off x="856696" y="2816225"/>
              <a:ext cx="344404" cy="24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lumMod val="50000"/>
                      <a:lumOff val="50000"/>
                    </a:schemeClr>
                  </a:solidFill>
                  <a:effectLst/>
                  <a:latin typeface="Arial" panose="020B0604020202020204" pitchFamily="34" charset="0"/>
                </a:rPr>
                <a:t>0.10</a:t>
              </a:r>
            </a:p>
          </p:txBody>
        </p:sp>
        <p:sp>
          <p:nvSpPr>
            <p:cNvPr id="22" name="Rectangle 40"/>
            <p:cNvSpPr>
              <a:spLocks noChangeArrowheads="1"/>
            </p:cNvSpPr>
            <p:nvPr/>
          </p:nvSpPr>
          <p:spPr bwMode="auto">
            <a:xfrm>
              <a:off x="856696" y="1941513"/>
              <a:ext cx="344404" cy="24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lumMod val="50000"/>
                      <a:lumOff val="50000"/>
                    </a:schemeClr>
                  </a:solidFill>
                  <a:effectLst/>
                  <a:latin typeface="Arial" panose="020B0604020202020204" pitchFamily="34" charset="0"/>
                </a:rPr>
                <a:t>0.05</a:t>
              </a:r>
            </a:p>
          </p:txBody>
        </p:sp>
        <p:sp>
          <p:nvSpPr>
            <p:cNvPr id="23" name="Rectangle 45"/>
            <p:cNvSpPr>
              <a:spLocks noChangeArrowheads="1"/>
            </p:cNvSpPr>
            <p:nvPr/>
          </p:nvSpPr>
          <p:spPr bwMode="auto">
            <a:xfrm>
              <a:off x="856696" y="1068388"/>
              <a:ext cx="344404" cy="24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lumMod val="50000"/>
                      <a:lumOff val="50000"/>
                    </a:schemeClr>
                  </a:solidFill>
                  <a:effectLst/>
                  <a:latin typeface="Arial" panose="020B0604020202020204" pitchFamily="34" charset="0"/>
                </a:rPr>
                <a:t>0.00</a:t>
              </a:r>
            </a:p>
          </p:txBody>
        </p:sp>
        <p:grpSp>
          <p:nvGrpSpPr>
            <p:cNvPr id="24" name="Group 23"/>
            <p:cNvGrpSpPr/>
            <p:nvPr/>
          </p:nvGrpSpPr>
          <p:grpSpPr>
            <a:xfrm>
              <a:off x="1309688" y="1084263"/>
              <a:ext cx="93663" cy="4552950"/>
              <a:chOff x="1309688" y="1084263"/>
              <a:chExt cx="93663" cy="4552950"/>
            </a:xfrm>
          </p:grpSpPr>
          <p:sp>
            <p:nvSpPr>
              <p:cNvPr id="25" name="Line 12"/>
              <p:cNvSpPr>
                <a:spLocks noChangeShapeType="1"/>
              </p:cNvSpPr>
              <p:nvPr/>
            </p:nvSpPr>
            <p:spPr bwMode="auto">
              <a:xfrm flipV="1">
                <a:off x="1403351" y="1177925"/>
                <a:ext cx="0" cy="4365625"/>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500">
                  <a:solidFill>
                    <a:schemeClr val="tx1">
                      <a:lumMod val="50000"/>
                      <a:lumOff val="50000"/>
                    </a:schemeClr>
                  </a:solidFill>
                </a:endParaRPr>
              </a:p>
            </p:txBody>
          </p:sp>
          <p:sp>
            <p:nvSpPr>
              <p:cNvPr id="26" name="Line 14"/>
              <p:cNvSpPr>
                <a:spLocks noChangeShapeType="1"/>
              </p:cNvSpPr>
              <p:nvPr/>
            </p:nvSpPr>
            <p:spPr bwMode="auto">
              <a:xfrm flipH="1">
                <a:off x="1309688" y="5543550"/>
                <a:ext cx="93663"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500">
                  <a:solidFill>
                    <a:schemeClr val="tx1">
                      <a:lumMod val="50000"/>
                      <a:lumOff val="50000"/>
                    </a:schemeClr>
                  </a:solidFill>
                </a:endParaRPr>
              </a:p>
            </p:txBody>
          </p:sp>
          <p:sp>
            <p:nvSpPr>
              <p:cNvPr id="27" name="Line 17"/>
              <p:cNvSpPr>
                <a:spLocks noChangeShapeType="1"/>
              </p:cNvSpPr>
              <p:nvPr/>
            </p:nvSpPr>
            <p:spPr bwMode="auto">
              <a:xfrm flipH="1">
                <a:off x="1355726" y="5106988"/>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500">
                  <a:solidFill>
                    <a:schemeClr val="tx1">
                      <a:lumMod val="50000"/>
                      <a:lumOff val="50000"/>
                    </a:schemeClr>
                  </a:solidFill>
                </a:endParaRPr>
              </a:p>
            </p:txBody>
          </p:sp>
          <p:sp>
            <p:nvSpPr>
              <p:cNvPr id="28" name="Line 19"/>
              <p:cNvSpPr>
                <a:spLocks noChangeShapeType="1"/>
              </p:cNvSpPr>
              <p:nvPr/>
            </p:nvSpPr>
            <p:spPr bwMode="auto">
              <a:xfrm flipH="1">
                <a:off x="1309688" y="4670425"/>
                <a:ext cx="93663"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500">
                  <a:solidFill>
                    <a:schemeClr val="tx1">
                      <a:lumMod val="50000"/>
                      <a:lumOff val="50000"/>
                    </a:schemeClr>
                  </a:solidFill>
                </a:endParaRPr>
              </a:p>
            </p:txBody>
          </p:sp>
          <p:sp>
            <p:nvSpPr>
              <p:cNvPr id="29" name="Line 23"/>
              <p:cNvSpPr>
                <a:spLocks noChangeShapeType="1"/>
              </p:cNvSpPr>
              <p:nvPr/>
            </p:nvSpPr>
            <p:spPr bwMode="auto">
              <a:xfrm flipH="1">
                <a:off x="1355726" y="4233863"/>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500">
                  <a:solidFill>
                    <a:schemeClr val="tx1">
                      <a:lumMod val="50000"/>
                      <a:lumOff val="50000"/>
                    </a:schemeClr>
                  </a:solidFill>
                </a:endParaRPr>
              </a:p>
            </p:txBody>
          </p:sp>
          <p:sp>
            <p:nvSpPr>
              <p:cNvPr id="30" name="Line 25"/>
              <p:cNvSpPr>
                <a:spLocks noChangeShapeType="1"/>
              </p:cNvSpPr>
              <p:nvPr/>
            </p:nvSpPr>
            <p:spPr bwMode="auto">
              <a:xfrm flipH="1">
                <a:off x="1309688" y="3797300"/>
                <a:ext cx="93663"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500">
                  <a:solidFill>
                    <a:schemeClr val="tx1">
                      <a:lumMod val="50000"/>
                      <a:lumOff val="50000"/>
                    </a:schemeClr>
                  </a:solidFill>
                </a:endParaRPr>
              </a:p>
            </p:txBody>
          </p:sp>
          <p:sp>
            <p:nvSpPr>
              <p:cNvPr id="31" name="Line 29"/>
              <p:cNvSpPr>
                <a:spLocks noChangeShapeType="1"/>
              </p:cNvSpPr>
              <p:nvPr/>
            </p:nvSpPr>
            <p:spPr bwMode="auto">
              <a:xfrm flipH="1">
                <a:off x="1355726" y="3360738"/>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500">
                  <a:solidFill>
                    <a:schemeClr val="tx1">
                      <a:lumMod val="50000"/>
                      <a:lumOff val="50000"/>
                    </a:schemeClr>
                  </a:solidFill>
                </a:endParaRPr>
              </a:p>
            </p:txBody>
          </p:sp>
          <p:sp>
            <p:nvSpPr>
              <p:cNvPr id="32" name="Line 31"/>
              <p:cNvSpPr>
                <a:spLocks noChangeShapeType="1"/>
              </p:cNvSpPr>
              <p:nvPr/>
            </p:nvSpPr>
            <p:spPr bwMode="auto">
              <a:xfrm flipH="1">
                <a:off x="1309688" y="2924175"/>
                <a:ext cx="93663"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500">
                  <a:solidFill>
                    <a:schemeClr val="tx1">
                      <a:lumMod val="50000"/>
                      <a:lumOff val="50000"/>
                    </a:schemeClr>
                  </a:solidFill>
                </a:endParaRPr>
              </a:p>
            </p:txBody>
          </p:sp>
          <p:sp>
            <p:nvSpPr>
              <p:cNvPr id="33" name="Line 35"/>
              <p:cNvSpPr>
                <a:spLocks noChangeShapeType="1"/>
              </p:cNvSpPr>
              <p:nvPr/>
            </p:nvSpPr>
            <p:spPr bwMode="auto">
              <a:xfrm flipH="1">
                <a:off x="1355726" y="2487613"/>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500">
                  <a:solidFill>
                    <a:schemeClr val="tx1">
                      <a:lumMod val="50000"/>
                      <a:lumOff val="50000"/>
                    </a:schemeClr>
                  </a:solidFill>
                </a:endParaRPr>
              </a:p>
            </p:txBody>
          </p:sp>
          <p:sp>
            <p:nvSpPr>
              <p:cNvPr id="34" name="Line 37"/>
              <p:cNvSpPr>
                <a:spLocks noChangeShapeType="1"/>
              </p:cNvSpPr>
              <p:nvPr/>
            </p:nvSpPr>
            <p:spPr bwMode="auto">
              <a:xfrm flipH="1">
                <a:off x="1309688" y="2051050"/>
                <a:ext cx="93663"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500">
                  <a:solidFill>
                    <a:schemeClr val="tx1">
                      <a:lumMod val="50000"/>
                      <a:lumOff val="50000"/>
                    </a:schemeClr>
                  </a:solidFill>
                </a:endParaRPr>
              </a:p>
            </p:txBody>
          </p:sp>
          <p:sp>
            <p:nvSpPr>
              <p:cNvPr id="35" name="Line 41"/>
              <p:cNvSpPr>
                <a:spLocks noChangeShapeType="1"/>
              </p:cNvSpPr>
              <p:nvPr/>
            </p:nvSpPr>
            <p:spPr bwMode="auto">
              <a:xfrm flipH="1">
                <a:off x="1355726" y="1614488"/>
                <a:ext cx="47625"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500">
                  <a:solidFill>
                    <a:schemeClr val="tx1">
                      <a:lumMod val="50000"/>
                      <a:lumOff val="50000"/>
                    </a:schemeClr>
                  </a:solidFill>
                </a:endParaRPr>
              </a:p>
            </p:txBody>
          </p:sp>
          <p:sp>
            <p:nvSpPr>
              <p:cNvPr id="36" name="Line 43"/>
              <p:cNvSpPr>
                <a:spLocks noChangeShapeType="1"/>
              </p:cNvSpPr>
              <p:nvPr/>
            </p:nvSpPr>
            <p:spPr bwMode="auto">
              <a:xfrm flipH="1">
                <a:off x="1309688" y="1177925"/>
                <a:ext cx="93663" cy="0"/>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500">
                  <a:solidFill>
                    <a:schemeClr val="tx1">
                      <a:lumMod val="50000"/>
                      <a:lumOff val="50000"/>
                    </a:schemeClr>
                  </a:solidFill>
                </a:endParaRPr>
              </a:p>
            </p:txBody>
          </p:sp>
          <p:sp>
            <p:nvSpPr>
              <p:cNvPr id="37" name="Line 50"/>
              <p:cNvSpPr>
                <a:spLocks noChangeShapeType="1"/>
              </p:cNvSpPr>
              <p:nvPr/>
            </p:nvSpPr>
            <p:spPr bwMode="auto">
              <a:xfrm>
                <a:off x="1403351" y="5543550"/>
                <a:ext cx="0" cy="93663"/>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500">
                  <a:solidFill>
                    <a:schemeClr val="tx1">
                      <a:lumMod val="50000"/>
                      <a:lumOff val="50000"/>
                    </a:schemeClr>
                  </a:solidFill>
                </a:endParaRPr>
              </a:p>
            </p:txBody>
          </p:sp>
          <p:sp>
            <p:nvSpPr>
              <p:cNvPr id="38" name="Line 51"/>
              <p:cNvSpPr>
                <a:spLocks noChangeShapeType="1"/>
              </p:cNvSpPr>
              <p:nvPr/>
            </p:nvSpPr>
            <p:spPr bwMode="auto">
              <a:xfrm flipV="1">
                <a:off x="1403351" y="1084263"/>
                <a:ext cx="0" cy="93663"/>
              </a:xfrm>
              <a:prstGeom prst="line">
                <a:avLst/>
              </a:prstGeom>
              <a:noFill/>
              <a:ln w="301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500">
                  <a:solidFill>
                    <a:schemeClr val="tx1">
                      <a:lumMod val="50000"/>
                      <a:lumOff val="50000"/>
                    </a:schemeClr>
                  </a:solidFill>
                </a:endParaRPr>
              </a:p>
            </p:txBody>
          </p:sp>
        </p:grpSp>
      </p:grpSp>
      <p:sp>
        <p:nvSpPr>
          <p:cNvPr id="39" name="Rectangle 46"/>
          <p:cNvSpPr>
            <a:spLocks noChangeArrowheads="1"/>
          </p:cNvSpPr>
          <p:nvPr/>
        </p:nvSpPr>
        <p:spPr bwMode="auto">
          <a:xfrm rot="16200000">
            <a:off x="5334715" y="3620167"/>
            <a:ext cx="2337581" cy="338554"/>
          </a:xfrm>
          <a:prstGeom prst="rect">
            <a:avLst/>
          </a:prstGeom>
          <a:solidFill>
            <a:schemeClr val="bg1"/>
          </a:solidFill>
          <a:ln>
            <a:noFill/>
          </a:ln>
          <a:effectLst>
            <a:outerShdw blurRad="50800" dist="38100" dir="2700000" algn="tl" rotWithShape="0">
              <a:prstClr val="black">
                <a:alpha val="40000"/>
              </a:prstClr>
            </a:outerShdw>
          </a:effec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lvl="0" algn="ctr" fontAlgn="base">
              <a:spcBef>
                <a:spcPct val="0"/>
              </a:spcBef>
              <a:spcAft>
                <a:spcPct val="0"/>
              </a:spcAft>
            </a:pPr>
            <a:r>
              <a:rPr kumimoji="0" lang="en-US" altLang="en-US" sz="1900" b="0" i="0" u="none" strike="noStrike" cap="none" normalizeH="0" baseline="0" dirty="0">
                <a:ln>
                  <a:noFill/>
                </a:ln>
                <a:solidFill>
                  <a:schemeClr val="tx1">
                    <a:lumMod val="50000"/>
                    <a:lumOff val="50000"/>
                  </a:schemeClr>
                </a:solidFill>
                <a:effectLst/>
                <a:latin typeface="Arial" panose="020B0604020202020204" pitchFamily="34" charset="0"/>
              </a:rPr>
              <a:t>Decay of LD,  </a:t>
            </a:r>
            <a:r>
              <a:rPr lang="en-GB" altLang="de-DE" dirty="0">
                <a:solidFill>
                  <a:schemeClr val="tx1">
                    <a:lumMod val="50000"/>
                    <a:lumOff val="50000"/>
                  </a:schemeClr>
                </a:solidFill>
                <a:cs typeface="Arial" panose="020B0604020202020204" pitchFamily="34" charset="0"/>
              </a:rPr>
              <a:t>Δ</a:t>
            </a:r>
            <a:r>
              <a:rPr lang="en-GB" altLang="de-DE" sz="2200" dirty="0">
                <a:solidFill>
                  <a:schemeClr val="tx1">
                    <a:lumMod val="50000"/>
                    <a:lumOff val="50000"/>
                  </a:schemeClr>
                </a:solidFill>
                <a:latin typeface="Monotype Corsiva" panose="03010101010201010101" pitchFamily="66" charset="0"/>
                <a:cs typeface="Arial" panose="020B0604020202020204" pitchFamily="34" charset="0"/>
              </a:rPr>
              <a:t>D</a:t>
            </a:r>
            <a:endParaRPr kumimoji="0" lang="en-US" altLang="en-US" sz="2200" b="0" i="0" u="none" strike="noStrike" cap="none" normalizeH="0" baseline="0" dirty="0">
              <a:ln>
                <a:noFill/>
              </a:ln>
              <a:solidFill>
                <a:schemeClr val="tx1">
                  <a:lumMod val="50000"/>
                  <a:lumOff val="50000"/>
                </a:schemeClr>
              </a:solidFill>
              <a:effectLst/>
            </a:endParaRPr>
          </a:p>
        </p:txBody>
      </p:sp>
      <p:sp>
        <p:nvSpPr>
          <p:cNvPr id="40" name="Right Triangle 39"/>
          <p:cNvSpPr/>
          <p:nvPr/>
        </p:nvSpPr>
        <p:spPr>
          <a:xfrm>
            <a:off x="2405" y="6582066"/>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05243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5"/>
          <p:cNvSpPr txBox="1"/>
          <p:nvPr/>
        </p:nvSpPr>
        <p:spPr>
          <a:xfrm>
            <a:off x="11409830" y="6365558"/>
            <a:ext cx="782172" cy="461665"/>
          </a:xfrm>
          <a:prstGeom prst="rect">
            <a:avLst/>
          </a:prstGeom>
          <a:noFill/>
        </p:spPr>
        <p:txBody>
          <a:bodyPr wrap="square" rtlCol="0">
            <a:spAutoFit/>
          </a:bodyPr>
          <a:lstStyle/>
          <a:p>
            <a:fld id="{5B255CE3-06F4-4E80-85AD-A0878CDD5C50}" type="slidenum">
              <a:rPr lang="en-US" sz="2400"/>
              <a:t>29</a:t>
            </a:fld>
            <a:endParaRPr lang="en-US" sz="2400" dirty="0"/>
          </a:p>
        </p:txBody>
      </p:sp>
      <p:sp>
        <p:nvSpPr>
          <p:cNvPr id="6" name="Textfeld 5"/>
          <p:cNvSpPr txBox="1"/>
          <p:nvPr/>
        </p:nvSpPr>
        <p:spPr>
          <a:xfrm>
            <a:off x="11417300" y="6300000"/>
            <a:ext cx="6869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US" sz="2400">
                <a:latin typeface="Arial" panose="020B0604020202020204" pitchFamily="34" charset="0"/>
                <a:cs typeface="Arial" panose="020B0604020202020204" pitchFamily="34" charset="0"/>
              </a:rPr>
              <a:t>29</a:t>
            </a:fld>
            <a:endParaRPr lang="en-US" sz="2400" dirty="0">
              <a:latin typeface="Arial" panose="020B0604020202020204" pitchFamily="34" charset="0"/>
              <a:cs typeface="Arial" panose="020B0604020202020204" pitchFamily="34" charset="0"/>
            </a:endParaRPr>
          </a:p>
        </p:txBody>
      </p:sp>
      <p:sp>
        <p:nvSpPr>
          <p:cNvPr id="7" name="TextBox 6"/>
          <p:cNvSpPr txBox="1"/>
          <p:nvPr/>
        </p:nvSpPr>
        <p:spPr>
          <a:xfrm>
            <a:off x="0" y="101359"/>
            <a:ext cx="12130816"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de-DE"/>
            </a:defPPr>
            <a:lvl1pPr>
              <a:defRPr>
                <a:latin typeface="Arial" panose="020B0604020202020204" pitchFamily="34" charset="0"/>
                <a:cs typeface="Arial" panose="020B0604020202020204" pitchFamily="34" charset="0"/>
              </a:defRPr>
            </a:lvl1pPr>
          </a:lstStyle>
          <a:p>
            <a:r>
              <a:rPr lang="en-GB" dirty="0"/>
              <a:t>From here you may go to #13. To UNPLAB-h²_GxE_Ch-1[Broad Sense h²]; we now leave Population Genetics.</a:t>
            </a:r>
          </a:p>
        </p:txBody>
      </p:sp>
    </p:spTree>
    <p:extLst>
      <p:ext uri="{BB962C8B-B14F-4D97-AF65-F5344CB8AC3E}">
        <p14:creationId xmlns:p14="http://schemas.microsoft.com/office/powerpoint/2010/main" val="291219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1592000" y="6300000"/>
            <a:ext cx="51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GB" sz="2400" smtClean="0">
                <a:latin typeface="Arial" panose="020B0604020202020204" pitchFamily="34" charset="0"/>
                <a:cs typeface="Arial" panose="020B0604020202020204" pitchFamily="34" charset="0"/>
              </a:rPr>
              <a:t>3</a:t>
            </a:fld>
            <a:endParaRPr lang="en-GB"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72000" y="36000"/>
                <a:ext cx="12038875" cy="638925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Keywords of this chapter:</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Linkage Disequilibrium aka Gamete Phase Disequilibrium (with one locus being a marker and the other locus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being a QTL, i.e. a locus contributing to the genetic variation of an agronomically relevant trait).</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Dependency of precision and efficiency of Marker-Assisted Selection on extent of LD (LD us used to say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‘Linkage Disequilibrium - whereas D is used to quantify LD, -0.25 &lt; D &lt; 0.25;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other parameters to quantify LD would be r²=R.2 or D’; further ones exist).</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Decay of LD, as it depends on strength of linkage (parameter c; λ=1-2c); and on reproductive mode, either ongoing </a:t>
                </a:r>
                <a:r>
                  <a:rPr lang="en-GB" dirty="0">
                    <a:solidFill>
                      <a:srgbClr val="0000FF"/>
                    </a:solidFill>
                    <a:latin typeface="Arial" panose="020B0604020202020204" pitchFamily="34" charset="0"/>
                    <a:cs typeface="Arial" panose="020B0604020202020204" pitchFamily="34" charset="0"/>
                  </a:rPr>
                  <a:t>random mating </a:t>
                </a:r>
                <a:r>
                  <a:rPr lang="en-GB" dirty="0">
                    <a:latin typeface="Arial" panose="020B0604020202020204" pitchFamily="34" charset="0"/>
                    <a:cs typeface="Arial" panose="020B0604020202020204" pitchFamily="34" charset="0"/>
                  </a:rPr>
                  <a:t>or ongoing </a:t>
                </a:r>
                <a:r>
                  <a:rPr lang="en-GB" dirty="0">
                    <a:solidFill>
                      <a:srgbClr val="0000FF"/>
                    </a:solidFill>
                    <a:latin typeface="Arial" panose="020B0604020202020204" pitchFamily="34" charset="0"/>
                    <a:cs typeface="Arial" panose="020B0604020202020204" pitchFamily="34" charset="0"/>
                  </a:rPr>
                  <a:t>self-fertilization</a:t>
                </a:r>
                <a:r>
                  <a:rPr lang="en-GB" dirty="0">
                    <a:latin typeface="Arial" panose="020B0604020202020204" pitchFamily="34" charset="0"/>
                    <a:cs typeface="Arial" panose="020B0604020202020204" pitchFamily="34" charset="0"/>
                  </a:rPr>
                  <a:t> (then you start with a Mendelian F1).</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LD in generation t of ongoing </a:t>
                </a:r>
                <a:r>
                  <a:rPr lang="en-GB" dirty="0">
                    <a:solidFill>
                      <a:srgbClr val="0000FF"/>
                    </a:solidFill>
                    <a:latin typeface="Arial" panose="020B0604020202020204" pitchFamily="34" charset="0"/>
                    <a:cs typeface="Arial" panose="020B0604020202020204" pitchFamily="34" charset="0"/>
                  </a:rPr>
                  <a:t>random mating </a:t>
                </a:r>
                <a:r>
                  <a:rPr lang="en-GB" dirty="0">
                    <a:latin typeface="Arial" panose="020B0604020202020204" pitchFamily="34" charset="0"/>
                    <a:cs typeface="Arial" panose="020B0604020202020204" pitchFamily="34" charset="0"/>
                  </a:rPr>
                  <a:t>as function of c and of LD in generation t-1 or in generation t=0</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D</a:t>
                </a:r>
                <a:r>
                  <a:rPr lang="en-GB" baseline="-25000" dirty="0">
                    <a:latin typeface="Arial" panose="020B0604020202020204" pitchFamily="34" charset="0"/>
                    <a:cs typeface="Arial" panose="020B0604020202020204" pitchFamily="34" charset="0"/>
                  </a:rPr>
                  <a:t>(t)</a:t>
                </a:r>
                <a:r>
                  <a:rPr lang="en-GB" dirty="0">
                    <a:latin typeface="Arial" panose="020B0604020202020204" pitchFamily="34" charset="0"/>
                    <a:cs typeface="Arial" panose="020B0604020202020204" pitchFamily="34" charset="0"/>
                  </a:rPr>
                  <a:t> = (1-c)D</a:t>
                </a:r>
                <a:r>
                  <a:rPr lang="en-GB" baseline="-25000" dirty="0">
                    <a:latin typeface="Arial" panose="020B0604020202020204" pitchFamily="34" charset="0"/>
                    <a:cs typeface="Arial" panose="020B0604020202020204" pitchFamily="34" charset="0"/>
                  </a:rPr>
                  <a:t>(t-1) </a:t>
                </a:r>
                <a:r>
                  <a:rPr lang="en-GB" dirty="0">
                    <a:latin typeface="Arial" panose="020B0604020202020204" pitchFamily="34" charset="0"/>
                    <a:cs typeface="Arial" panose="020B0604020202020204" pitchFamily="34" charset="0"/>
                  </a:rPr>
                  <a:t>;  D</a:t>
                </a:r>
                <a:r>
                  <a:rPr lang="en-GB" baseline="-25000" dirty="0">
                    <a:latin typeface="Arial" panose="020B0604020202020204" pitchFamily="34" charset="0"/>
                    <a:cs typeface="Arial" panose="020B0604020202020204" pitchFamily="34" charset="0"/>
                  </a:rPr>
                  <a:t>(t)</a:t>
                </a:r>
                <a:r>
                  <a:rPr lang="en-GB" dirty="0">
                    <a:latin typeface="Arial" panose="020B0604020202020204" pitchFamily="34" charset="0"/>
                    <a:cs typeface="Arial" panose="020B0604020202020204" pitchFamily="34" charset="0"/>
                  </a:rPr>
                  <a:t> = (1-c)</a:t>
                </a:r>
                <a:r>
                  <a:rPr lang="en-GB" baseline="30000" dirty="0" err="1">
                    <a:latin typeface="Arial" panose="020B0604020202020204" pitchFamily="34" charset="0"/>
                    <a:cs typeface="Arial" panose="020B0604020202020204" pitchFamily="34" charset="0"/>
                  </a:rPr>
                  <a:t>t</a:t>
                </a:r>
                <a:r>
                  <a:rPr lang="en-GB" dirty="0" err="1">
                    <a:latin typeface="Arial" panose="020B0604020202020204" pitchFamily="34" charset="0"/>
                    <a:cs typeface="Arial" panose="020B0604020202020204" pitchFamily="34" charset="0"/>
                  </a:rPr>
                  <a:t>D</a:t>
                </a:r>
                <a:r>
                  <a:rPr lang="en-GB" baseline="-25000" dirty="0">
                    <a:latin typeface="Arial" panose="020B0604020202020204" pitchFamily="34" charset="0"/>
                    <a:cs typeface="Arial" panose="020B0604020202020204" pitchFamily="34" charset="0"/>
                  </a:rPr>
                  <a:t>(t=0)</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Usual number of effective cross-over i.e. recombinations per chromosome in animals and plants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LD in generation t and generation t=∞ of ongoing </a:t>
                </a:r>
                <a:r>
                  <a:rPr lang="en-GB" dirty="0">
                    <a:solidFill>
                      <a:srgbClr val="0000FF"/>
                    </a:solidFill>
                    <a:latin typeface="Arial" panose="020B0604020202020204" pitchFamily="34" charset="0"/>
                    <a:cs typeface="Arial" panose="020B0604020202020204" pitchFamily="34" charset="0"/>
                  </a:rPr>
                  <a:t>self-fertilization</a:t>
                </a:r>
                <a:r>
                  <a:rPr lang="en-GB" dirty="0">
                    <a:latin typeface="Arial" panose="020B0604020202020204" pitchFamily="34" charset="0"/>
                    <a:cs typeface="Arial" panose="020B0604020202020204" pitchFamily="34" charset="0"/>
                  </a:rPr>
                  <a:t> (start with a Mendelian F1) as function of λ; (λ=1-2c) and of size of initial LD, D</a:t>
                </a:r>
                <a:r>
                  <a:rPr lang="en-GB" baseline="-25000" dirty="0">
                    <a:latin typeface="Arial" panose="020B0604020202020204" pitchFamily="34" charset="0"/>
                    <a:cs typeface="Arial" panose="020B0604020202020204" pitchFamily="34" charset="0"/>
                  </a:rPr>
                  <a:t>0</a:t>
                </a:r>
                <a:r>
                  <a:rPr lang="en-GB" dirty="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GB" sz="2100" i="1">
                              <a:latin typeface="Cambria Math" panose="02040503050406030204" pitchFamily="18" charset="0"/>
                            </a:rPr>
                          </m:ctrlPr>
                        </m:sSubPr>
                        <m:e>
                          <m:r>
                            <m:rPr>
                              <m:sty m:val="p"/>
                            </m:rPr>
                            <a:rPr lang="en-GB" sz="2100" i="0">
                              <a:latin typeface="Cambria Math" panose="02040503050406030204" pitchFamily="18" charset="0"/>
                            </a:rPr>
                            <m:t>D</m:t>
                          </m:r>
                        </m:e>
                        <m:sub>
                          <m:d>
                            <m:dPr>
                              <m:ctrlPr>
                                <a:rPr lang="en-GB" sz="2100" i="1">
                                  <a:latin typeface="Cambria Math" panose="02040503050406030204" pitchFamily="18" charset="0"/>
                                </a:rPr>
                              </m:ctrlPr>
                            </m:dPr>
                            <m:e>
                              <m:r>
                                <m:rPr>
                                  <m:sty m:val="p"/>
                                </m:rPr>
                                <a:rPr lang="en-GB" sz="2100" i="0">
                                  <a:latin typeface="Cambria Math" panose="02040503050406030204" pitchFamily="18" charset="0"/>
                                </a:rPr>
                                <m:t>F</m:t>
                              </m:r>
                              <m:r>
                                <a:rPr lang="en-GB" sz="2100" i="0">
                                  <a:latin typeface="Cambria Math" panose="02040503050406030204" pitchFamily="18" charset="0"/>
                                </a:rPr>
                                <m:t>2</m:t>
                              </m:r>
                            </m:e>
                          </m:d>
                        </m:sub>
                      </m:sSub>
                      <m:r>
                        <a:rPr lang="en-GB" sz="2100" i="1">
                          <a:latin typeface="Cambria Math" panose="02040503050406030204" pitchFamily="18" charset="0"/>
                        </a:rPr>
                        <m:t>= </m:t>
                      </m:r>
                      <m:f>
                        <m:fPr>
                          <m:ctrlPr>
                            <a:rPr lang="en-GB" sz="2100" i="1">
                              <a:latin typeface="Cambria Math" panose="02040503050406030204" pitchFamily="18" charset="0"/>
                            </a:rPr>
                          </m:ctrlPr>
                        </m:fPr>
                        <m:num>
                          <m:r>
                            <a:rPr lang="en-GB" sz="2100" i="1">
                              <a:latin typeface="Cambria Math" panose="02040503050406030204" pitchFamily="18" charset="0"/>
                            </a:rPr>
                            <m:t>𝜆</m:t>
                          </m:r>
                        </m:num>
                        <m:den>
                          <m:r>
                            <a:rPr lang="en-GB" sz="2100" i="1">
                              <a:latin typeface="Cambria Math" panose="02040503050406030204" pitchFamily="18" charset="0"/>
                            </a:rPr>
                            <m:t>4</m:t>
                          </m:r>
                        </m:den>
                      </m:f>
                      <m:r>
                        <a:rPr lang="en-GB" sz="2100" i="1">
                          <a:latin typeface="Cambria Math" panose="02040503050406030204" pitchFamily="18" charset="0"/>
                        </a:rPr>
                        <m:t> =</m:t>
                      </m:r>
                      <m:f>
                        <m:fPr>
                          <m:ctrlPr>
                            <a:rPr lang="en-GB" sz="2100" i="1">
                              <a:latin typeface="Cambria Math" panose="02040503050406030204" pitchFamily="18" charset="0"/>
                            </a:rPr>
                          </m:ctrlPr>
                        </m:fPr>
                        <m:num>
                          <m:r>
                            <a:rPr lang="en-GB" sz="2100" i="1">
                              <a:latin typeface="Cambria Math" panose="02040503050406030204" pitchFamily="18" charset="0"/>
                            </a:rPr>
                            <m:t>1</m:t>
                          </m:r>
                        </m:num>
                        <m:den>
                          <m:r>
                            <a:rPr lang="en-GB" sz="2100" i="1">
                              <a:latin typeface="Cambria Math" panose="02040503050406030204" pitchFamily="18" charset="0"/>
                            </a:rPr>
                            <m:t>4</m:t>
                          </m:r>
                        </m:den>
                      </m:f>
                      <m:r>
                        <a:rPr lang="en-GB" sz="2100" i="1">
                          <a:latin typeface="Cambria Math" panose="02040503050406030204" pitchFamily="18" charset="0"/>
                        </a:rPr>
                        <m:t> (1−</m:t>
                      </m:r>
                      <m:r>
                        <a:rPr lang="en-GB" sz="2100">
                          <a:latin typeface="Cambria Math" panose="02040503050406030204" pitchFamily="18" charset="0"/>
                        </a:rPr>
                        <m:t>2</m:t>
                      </m:r>
                      <m:r>
                        <m:rPr>
                          <m:sty m:val="p"/>
                        </m:rPr>
                        <a:rPr lang="en-GB" sz="2100">
                          <a:latin typeface="Cambria Math" panose="02040503050406030204" pitchFamily="18" charset="0"/>
                        </a:rPr>
                        <m:t>c</m:t>
                      </m:r>
                      <m:r>
                        <a:rPr lang="en-GB" sz="2100" i="1">
                          <a:latin typeface="Cambria Math" panose="02040503050406030204" pitchFamily="18" charset="0"/>
                        </a:rPr>
                        <m:t>)</m:t>
                      </m:r>
                    </m:oMath>
                  </m:oMathPara>
                </a14:m>
                <a:endParaRPr lang="en-GB" sz="21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GB" sz="2100" i="1">
                              <a:latin typeface="Cambria Math" panose="02040503050406030204" pitchFamily="18" charset="0"/>
                            </a:rPr>
                          </m:ctrlPr>
                        </m:sSubPr>
                        <m:e>
                          <m:r>
                            <m:rPr>
                              <m:sty m:val="p"/>
                            </m:rPr>
                            <a:rPr lang="en-GB" sz="2100">
                              <a:latin typeface="Cambria Math" panose="02040503050406030204" pitchFamily="18" charset="0"/>
                            </a:rPr>
                            <m:t>D</m:t>
                          </m:r>
                        </m:e>
                        <m:sub>
                          <m:r>
                            <m:rPr>
                              <m:sty m:val="p"/>
                            </m:rPr>
                            <a:rPr lang="en-GB" sz="2100">
                              <a:latin typeface="Cambria Math" panose="02040503050406030204" pitchFamily="18" charset="0"/>
                            </a:rPr>
                            <m:t>t</m:t>
                          </m:r>
                        </m:sub>
                      </m:sSub>
                      <m:r>
                        <a:rPr lang="en-GB" sz="2100">
                          <a:latin typeface="Cambria Math" panose="02040503050406030204" pitchFamily="18" charset="0"/>
                        </a:rPr>
                        <m:t>=</m:t>
                      </m:r>
                      <m:r>
                        <a:rPr lang="en-GB" sz="2100" i="1">
                          <a:latin typeface="Cambria Math" panose="02040503050406030204" pitchFamily="18" charset="0"/>
                        </a:rPr>
                        <m:t> </m:t>
                      </m:r>
                      <m:r>
                        <a:rPr lang="en-GB" sz="2100">
                          <a:latin typeface="Cambria Math" panose="02040503050406030204" pitchFamily="18" charset="0"/>
                        </a:rPr>
                        <m:t>[</m:t>
                      </m:r>
                      <m:f>
                        <m:fPr>
                          <m:ctrlPr>
                            <a:rPr lang="en-GB" sz="2100" i="1">
                              <a:latin typeface="Cambria Math" panose="02040503050406030204" pitchFamily="18" charset="0"/>
                            </a:rPr>
                          </m:ctrlPr>
                        </m:fPr>
                        <m:num>
                          <m:r>
                            <m:rPr>
                              <m:sty m:val="p"/>
                            </m:rPr>
                            <a:rPr lang="en-GB" sz="2100">
                              <a:latin typeface="Cambria Math" panose="02040503050406030204" pitchFamily="18" charset="0"/>
                            </a:rPr>
                            <m:t>λ</m:t>
                          </m:r>
                        </m:num>
                        <m:den>
                          <m:r>
                            <a:rPr lang="en-GB" sz="2100">
                              <a:latin typeface="Cambria Math" panose="02040503050406030204" pitchFamily="18" charset="0"/>
                            </a:rPr>
                            <m:t>2</m:t>
                          </m:r>
                          <m:r>
                            <a:rPr lang="en-GB" sz="2100" i="1">
                              <a:latin typeface="Cambria Math" panose="02040503050406030204" pitchFamily="18" charset="0"/>
                            </a:rPr>
                            <m:t>−</m:t>
                          </m:r>
                          <m:r>
                            <m:rPr>
                              <m:sty m:val="p"/>
                            </m:rPr>
                            <a:rPr lang="en-GB" sz="2100">
                              <a:latin typeface="Cambria Math" panose="02040503050406030204" pitchFamily="18" charset="0"/>
                            </a:rPr>
                            <m:t>λ</m:t>
                          </m:r>
                        </m:den>
                      </m:f>
                      <m:r>
                        <a:rPr lang="en-GB" sz="2100" i="1">
                          <a:latin typeface="Cambria Math" panose="02040503050406030204" pitchFamily="18" charset="0"/>
                        </a:rPr>
                        <m:t> </m:t>
                      </m:r>
                      <m:r>
                        <a:rPr lang="en-GB" sz="2100">
                          <a:latin typeface="Cambria Math" panose="02040503050406030204" pitchFamily="18" charset="0"/>
                        </a:rPr>
                        <m:t>+  </m:t>
                      </m:r>
                      <m:f>
                        <m:fPr>
                          <m:ctrlPr>
                            <a:rPr lang="en-GB" sz="2100" i="1">
                              <a:latin typeface="Cambria Math" panose="02040503050406030204" pitchFamily="18" charset="0"/>
                            </a:rPr>
                          </m:ctrlPr>
                        </m:fPr>
                        <m:num>
                          <m:r>
                            <a:rPr lang="en-GB" sz="2100">
                              <a:latin typeface="Cambria Math" panose="02040503050406030204" pitchFamily="18" charset="0"/>
                            </a:rPr>
                            <m:t>2</m:t>
                          </m:r>
                          <m:d>
                            <m:dPr>
                              <m:ctrlPr>
                                <a:rPr lang="en-GB" sz="2100" i="1">
                                  <a:latin typeface="Cambria Math" panose="02040503050406030204" pitchFamily="18" charset="0"/>
                                </a:rPr>
                              </m:ctrlPr>
                            </m:dPr>
                            <m:e>
                              <m:r>
                                <a:rPr lang="en-GB" sz="2100">
                                  <a:latin typeface="Cambria Math" panose="02040503050406030204" pitchFamily="18" charset="0"/>
                                </a:rPr>
                                <m:t>1</m:t>
                              </m:r>
                              <m:r>
                                <a:rPr lang="en-GB" sz="2100" i="1">
                                  <a:latin typeface="Cambria Math" panose="02040503050406030204" pitchFamily="18" charset="0"/>
                                </a:rPr>
                                <m:t>−</m:t>
                              </m:r>
                              <m:r>
                                <m:rPr>
                                  <m:sty m:val="p"/>
                                </m:rPr>
                                <a:rPr lang="en-GB" sz="2100">
                                  <a:latin typeface="Cambria Math" panose="02040503050406030204" pitchFamily="18" charset="0"/>
                                </a:rPr>
                                <m:t>λ</m:t>
                              </m:r>
                            </m:e>
                          </m:d>
                        </m:num>
                        <m:den>
                          <m:r>
                            <a:rPr lang="en-GB" sz="2100">
                              <a:latin typeface="Cambria Math" panose="02040503050406030204" pitchFamily="18" charset="0"/>
                            </a:rPr>
                            <m:t>2</m:t>
                          </m:r>
                          <m:r>
                            <a:rPr lang="en-GB" sz="2100" i="1">
                              <a:latin typeface="Cambria Math" panose="02040503050406030204" pitchFamily="18" charset="0"/>
                            </a:rPr>
                            <m:t>−</m:t>
                          </m:r>
                          <m:r>
                            <m:rPr>
                              <m:sty m:val="p"/>
                            </m:rPr>
                            <a:rPr lang="en-GB" sz="2100">
                              <a:latin typeface="Cambria Math" panose="02040503050406030204" pitchFamily="18" charset="0"/>
                            </a:rPr>
                            <m:t>λ</m:t>
                          </m:r>
                        </m:den>
                      </m:f>
                      <m:r>
                        <a:rPr lang="en-GB" sz="2100" i="1">
                          <a:latin typeface="Cambria Math" panose="02040503050406030204" pitchFamily="18" charset="0"/>
                        </a:rPr>
                        <m:t> </m:t>
                      </m:r>
                      <m:r>
                        <a:rPr lang="en-GB" sz="2100">
                          <a:latin typeface="Cambria Math" panose="02040503050406030204" pitchFamily="18" charset="0"/>
                        </a:rPr>
                        <m:t>∙   </m:t>
                      </m:r>
                      <m:f>
                        <m:fPr>
                          <m:ctrlPr>
                            <a:rPr lang="en-GB" sz="2100" i="1">
                              <a:latin typeface="Cambria Math" panose="02040503050406030204" pitchFamily="18" charset="0"/>
                            </a:rPr>
                          </m:ctrlPr>
                        </m:fPr>
                        <m:num>
                          <m:sSup>
                            <m:sSupPr>
                              <m:ctrlPr>
                                <a:rPr lang="en-GB" sz="2100" i="1">
                                  <a:latin typeface="Cambria Math" panose="02040503050406030204" pitchFamily="18" charset="0"/>
                                </a:rPr>
                              </m:ctrlPr>
                            </m:sSupPr>
                            <m:e>
                              <m:r>
                                <m:rPr>
                                  <m:sty m:val="p"/>
                                </m:rPr>
                                <a:rPr lang="en-GB" sz="2100">
                                  <a:latin typeface="Cambria Math" panose="02040503050406030204" pitchFamily="18" charset="0"/>
                                </a:rPr>
                                <m:t>λ</m:t>
                              </m:r>
                            </m:e>
                            <m:sup>
                              <m:r>
                                <a:rPr lang="en-GB" sz="2100" i="1">
                                  <a:latin typeface="Cambria Math" panose="02040503050406030204" pitchFamily="18" charset="0"/>
                                </a:rPr>
                                <m:t>𝑡</m:t>
                              </m:r>
                            </m:sup>
                          </m:sSup>
                        </m:num>
                        <m:den>
                          <m:sSup>
                            <m:sSupPr>
                              <m:ctrlPr>
                                <a:rPr lang="en-GB" sz="2100" i="1">
                                  <a:latin typeface="Cambria Math" panose="02040503050406030204" pitchFamily="18" charset="0"/>
                                </a:rPr>
                              </m:ctrlPr>
                            </m:sSupPr>
                            <m:e>
                              <m:r>
                                <a:rPr lang="en-GB" sz="2100">
                                  <a:latin typeface="Cambria Math" panose="02040503050406030204" pitchFamily="18" charset="0"/>
                                </a:rPr>
                                <m:t>2</m:t>
                              </m:r>
                            </m:e>
                            <m:sup>
                              <m:r>
                                <a:rPr lang="en-GB" sz="2100" i="1">
                                  <a:latin typeface="Cambria Math" panose="02040503050406030204" pitchFamily="18" charset="0"/>
                                </a:rPr>
                                <m:t>𝑡</m:t>
                              </m:r>
                            </m:sup>
                          </m:sSup>
                        </m:den>
                      </m:f>
                      <m:r>
                        <a:rPr lang="en-GB" sz="2100">
                          <a:latin typeface="Cambria Math" panose="02040503050406030204" pitchFamily="18" charset="0"/>
                        </a:rPr>
                        <m:t> ]∙</m:t>
                      </m:r>
                      <m:r>
                        <a:rPr lang="en-GB" sz="2100" i="1">
                          <a:latin typeface="Cambria Math" panose="02040503050406030204" pitchFamily="18" charset="0"/>
                        </a:rPr>
                        <m:t> </m:t>
                      </m:r>
                      <m:sSub>
                        <m:sSubPr>
                          <m:ctrlPr>
                            <a:rPr lang="en-GB" sz="2100" i="1">
                              <a:latin typeface="Cambria Math" panose="02040503050406030204" pitchFamily="18" charset="0"/>
                            </a:rPr>
                          </m:ctrlPr>
                        </m:sSubPr>
                        <m:e>
                          <m:r>
                            <m:rPr>
                              <m:sty m:val="p"/>
                            </m:rPr>
                            <a:rPr lang="en-GB" sz="2100">
                              <a:latin typeface="Cambria Math" panose="02040503050406030204" pitchFamily="18" charset="0"/>
                            </a:rPr>
                            <m:t>D</m:t>
                          </m:r>
                        </m:e>
                        <m:sub>
                          <m:r>
                            <a:rPr lang="en-GB" sz="2100">
                              <a:latin typeface="Cambria Math" panose="02040503050406030204" pitchFamily="18" charset="0"/>
                            </a:rPr>
                            <m:t>0</m:t>
                          </m:r>
                        </m:sub>
                      </m:sSub>
                    </m:oMath>
                  </m:oMathPara>
                </a14:m>
                <a:endParaRPr lang="en-GB" sz="21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GB" sz="2100" i="1">
                              <a:latin typeface="Cambria Math" panose="02040503050406030204" pitchFamily="18" charset="0"/>
                            </a:rPr>
                          </m:ctrlPr>
                        </m:sSubPr>
                        <m:e>
                          <m:r>
                            <m:rPr>
                              <m:sty m:val="p"/>
                            </m:rPr>
                            <a:rPr lang="en-GB" sz="2100">
                              <a:latin typeface="Cambria Math" panose="02040503050406030204" pitchFamily="18" charset="0"/>
                            </a:rPr>
                            <m:t>D</m:t>
                          </m:r>
                        </m:e>
                        <m:sub>
                          <m:r>
                            <a:rPr lang="en-GB" sz="2100">
                              <a:latin typeface="Cambria Math" panose="02040503050406030204" pitchFamily="18" charset="0"/>
                            </a:rPr>
                            <m:t>∞</m:t>
                          </m:r>
                        </m:sub>
                      </m:sSub>
                      <m:r>
                        <a:rPr lang="en-GB" sz="2100">
                          <a:latin typeface="Cambria Math" panose="02040503050406030204" pitchFamily="18" charset="0"/>
                        </a:rPr>
                        <m:t>=</m:t>
                      </m:r>
                      <m:r>
                        <a:rPr lang="en-GB" sz="2100" i="1">
                          <a:latin typeface="Cambria Math" panose="02040503050406030204" pitchFamily="18" charset="0"/>
                        </a:rPr>
                        <m:t> </m:t>
                      </m:r>
                      <m:f>
                        <m:fPr>
                          <m:ctrlPr>
                            <a:rPr lang="en-GB" sz="2100" i="1">
                              <a:latin typeface="Cambria Math" panose="02040503050406030204" pitchFamily="18" charset="0"/>
                            </a:rPr>
                          </m:ctrlPr>
                        </m:fPr>
                        <m:num>
                          <m:r>
                            <m:rPr>
                              <m:sty m:val="p"/>
                            </m:rPr>
                            <a:rPr lang="en-GB" sz="2100">
                              <a:latin typeface="Cambria Math" panose="02040503050406030204" pitchFamily="18" charset="0"/>
                            </a:rPr>
                            <m:t>λ</m:t>
                          </m:r>
                        </m:num>
                        <m:den>
                          <m:r>
                            <a:rPr lang="en-GB" sz="2100">
                              <a:latin typeface="Cambria Math" panose="02040503050406030204" pitchFamily="18" charset="0"/>
                            </a:rPr>
                            <m:t>2</m:t>
                          </m:r>
                          <m:r>
                            <a:rPr lang="en-GB" sz="2100" i="1">
                              <a:latin typeface="Cambria Math" panose="02040503050406030204" pitchFamily="18" charset="0"/>
                            </a:rPr>
                            <m:t>−</m:t>
                          </m:r>
                          <m:r>
                            <m:rPr>
                              <m:sty m:val="p"/>
                            </m:rPr>
                            <a:rPr lang="en-GB" sz="2100">
                              <a:latin typeface="Cambria Math" panose="02040503050406030204" pitchFamily="18" charset="0"/>
                            </a:rPr>
                            <m:t>λ</m:t>
                          </m:r>
                        </m:den>
                      </m:f>
                      <m:r>
                        <a:rPr lang="en-GB" sz="2100" i="1">
                          <a:latin typeface="Cambria Math" panose="02040503050406030204" pitchFamily="18" charset="0"/>
                        </a:rPr>
                        <m:t> </m:t>
                      </m:r>
                      <m:r>
                        <a:rPr lang="en-GB" sz="2100">
                          <a:latin typeface="Cambria Math" panose="02040503050406030204" pitchFamily="18" charset="0"/>
                        </a:rPr>
                        <m:t>∙</m:t>
                      </m:r>
                      <m:r>
                        <a:rPr lang="en-GB" sz="2100" i="1">
                          <a:latin typeface="Cambria Math" panose="02040503050406030204" pitchFamily="18" charset="0"/>
                        </a:rPr>
                        <m:t> </m:t>
                      </m:r>
                      <m:sSub>
                        <m:sSubPr>
                          <m:ctrlPr>
                            <a:rPr lang="en-GB" sz="2100" i="1">
                              <a:latin typeface="Cambria Math" panose="02040503050406030204" pitchFamily="18" charset="0"/>
                            </a:rPr>
                          </m:ctrlPr>
                        </m:sSubPr>
                        <m:e>
                          <m:r>
                            <m:rPr>
                              <m:sty m:val="p"/>
                            </m:rPr>
                            <a:rPr lang="en-GB" sz="2100">
                              <a:latin typeface="Cambria Math" panose="02040503050406030204" pitchFamily="18" charset="0"/>
                            </a:rPr>
                            <m:t>D</m:t>
                          </m:r>
                        </m:e>
                        <m:sub>
                          <m:r>
                            <a:rPr lang="en-GB" sz="2100">
                              <a:latin typeface="Cambria Math" panose="02040503050406030204" pitchFamily="18" charset="0"/>
                            </a:rPr>
                            <m:t>0</m:t>
                          </m:r>
                        </m:sub>
                      </m:sSub>
                    </m:oMath>
                  </m:oMathPara>
                </a14:m>
                <a:endParaRPr lang="en-GB" sz="21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a:t>
                </a:r>
              </a:p>
            </p:txBody>
          </p:sp>
        </mc:Choice>
        <mc:Fallback xmlns="">
          <p:sp>
            <p:nvSpPr>
              <p:cNvPr id="3" name="TextBox 2"/>
              <p:cNvSpPr txBox="1">
                <a:spLocks noRot="1" noChangeAspect="1" noMove="1" noResize="1" noEditPoints="1" noAdjustHandles="1" noChangeArrowheads="1" noChangeShapeType="1" noTextEdit="1"/>
              </p:cNvSpPr>
              <p:nvPr/>
            </p:nvSpPr>
            <p:spPr>
              <a:xfrm>
                <a:off x="72000" y="36000"/>
                <a:ext cx="12038875" cy="6389250"/>
              </a:xfrm>
              <a:prstGeom prst="rect">
                <a:avLst/>
              </a:prstGeom>
              <a:blipFill>
                <a:blip r:embed="rId2"/>
                <a:stretch>
                  <a:fillRect/>
                </a:stretch>
              </a:blipFill>
              <a:effectLst>
                <a:outerShdw blurRad="50800" dist="38100" dir="2700000" algn="tl" rotWithShape="0">
                  <a:prstClr val="black">
                    <a:alpha val="40000"/>
                  </a:prstClr>
                </a:outerShdw>
              </a:effectLst>
            </p:spPr>
            <p:txBody>
              <a:bodyPr/>
              <a:lstStyle/>
              <a:p>
                <a:r>
                  <a:rPr lang="en-GB">
                    <a:noFill/>
                  </a:rPr>
                  <a:t> </a:t>
                </a:r>
              </a:p>
            </p:txBody>
          </p:sp>
        </mc:Fallback>
      </mc:AlternateContent>
    </p:spTree>
    <p:extLst>
      <p:ext uri="{BB962C8B-B14F-4D97-AF65-F5344CB8AC3E}">
        <p14:creationId xmlns:p14="http://schemas.microsoft.com/office/powerpoint/2010/main" val="2759239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326"/>
          <p:cNvSpPr txBox="1"/>
          <p:nvPr/>
        </p:nvSpPr>
        <p:spPr>
          <a:xfrm>
            <a:off x="72000" y="49360"/>
            <a:ext cx="1203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Ackerman, others, Lynch, 2017. Coefficients of pairwise relatedness.</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0" y="649398"/>
            <a:ext cx="7778750" cy="6039402"/>
          </a:xfrm>
          <a:prstGeom prst="rect">
            <a:avLst/>
          </a:prstGeom>
          <a:effectLst>
            <a:outerShdw blurRad="50800" dist="38100" dir="2700000" algn="tl" rotWithShape="0">
              <a:prstClr val="black">
                <a:alpha val="40000"/>
              </a:prstClr>
            </a:outerShdw>
          </a:effectLst>
        </p:spPr>
      </p:pic>
      <p:sp>
        <p:nvSpPr>
          <p:cNvPr id="13" name="Rectangle 12"/>
          <p:cNvSpPr/>
          <p:nvPr/>
        </p:nvSpPr>
        <p:spPr>
          <a:xfrm>
            <a:off x="165096" y="6268670"/>
            <a:ext cx="3206840" cy="369332"/>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r>
              <a:rPr lang="en-GB" dirty="0">
                <a:latin typeface="Arial" panose="020B0604020202020204" pitchFamily="34" charset="0"/>
                <a:cs typeface="Arial" panose="020B0604020202020204" pitchFamily="34" charset="0"/>
              </a:rPr>
              <a:t>10.1534/genetics.116.190660</a:t>
            </a:r>
          </a:p>
        </p:txBody>
      </p:sp>
      <p:sp>
        <p:nvSpPr>
          <p:cNvPr id="14" name="TextBox 13"/>
          <p:cNvSpPr txBox="1"/>
          <p:nvPr/>
        </p:nvSpPr>
        <p:spPr>
          <a:xfrm>
            <a:off x="7943846" y="771798"/>
            <a:ext cx="4162635" cy="590931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Enjoy, no need to learn anything here.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As you can guess from the table, even simple considerations such as homozygous </a:t>
            </a:r>
            <a:r>
              <a:rPr lang="en-GB" i="1" dirty="0">
                <a:latin typeface="Arial" panose="020B0604020202020204" pitchFamily="34" charset="0"/>
                <a:cs typeface="Arial" panose="020B0604020202020204" pitchFamily="34" charset="0"/>
              </a:rPr>
              <a:t>vs.</a:t>
            </a:r>
            <a:r>
              <a:rPr lang="en-GB" dirty="0">
                <a:latin typeface="Arial" panose="020B0604020202020204" pitchFamily="34" charset="0"/>
                <a:cs typeface="Arial" panose="020B0604020202020204" pitchFamily="34" charset="0"/>
              </a:rPr>
              <a:t> not-homozygous and related parameters can be complex. This here is beyond what we need. Yet. There is more than enough for you to learn and study if you feel inclined to do so.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At least you see that the relationship between the two gametes that make one genotype (make it heterozygous or homozygous, and if homozygous then </a:t>
            </a:r>
            <a:r>
              <a:rPr lang="en-GB" dirty="0" err="1">
                <a:latin typeface="Arial" panose="020B0604020202020204" pitchFamily="34" charset="0"/>
                <a:cs typeface="Arial" panose="020B0604020202020204" pitchFamily="34" charset="0"/>
              </a:rPr>
              <a:t>ais</a:t>
            </a:r>
            <a:r>
              <a:rPr lang="en-GB" dirty="0">
                <a:latin typeface="Arial" panose="020B0604020202020204" pitchFamily="34" charset="0"/>
                <a:cs typeface="Arial" panose="020B0604020202020204" pitchFamily="34" charset="0"/>
              </a:rPr>
              <a:t> or </a:t>
            </a:r>
            <a:r>
              <a:rPr lang="en-GB" dirty="0" err="1">
                <a:latin typeface="Arial" panose="020B0604020202020204" pitchFamily="34" charset="0"/>
                <a:cs typeface="Arial" panose="020B0604020202020204" pitchFamily="34" charset="0"/>
              </a:rPr>
              <a:t>ibd</a:t>
            </a:r>
            <a:r>
              <a:rPr lang="en-GB" dirty="0">
                <a:latin typeface="Arial" panose="020B0604020202020204" pitchFamily="34" charset="0"/>
                <a:cs typeface="Arial" panose="020B0604020202020204" pitchFamily="34" charset="0"/>
              </a:rPr>
              <a:t>) … this relationship can exist in a way even between two gametes which did not jointly make a genotype but which, for instance, were two </a:t>
            </a:r>
            <a:r>
              <a:rPr lang="en-GB" dirty="0" err="1">
                <a:latin typeface="Arial" panose="020B0604020202020204" pitchFamily="34" charset="0"/>
                <a:cs typeface="Arial" panose="020B0604020202020204" pitchFamily="34" charset="0"/>
              </a:rPr>
              <a:t>pollengrains</a:t>
            </a:r>
            <a:r>
              <a:rPr lang="en-GB" dirty="0">
                <a:latin typeface="Arial" panose="020B0604020202020204" pitchFamily="34" charset="0"/>
                <a:cs typeface="Arial" panose="020B0604020202020204" pitchFamily="34" charset="0"/>
              </a:rPr>
              <a:t> and fertilized two different egg-cell, and ... so … on.</a:t>
            </a:r>
          </a:p>
        </p:txBody>
      </p:sp>
      <p:sp>
        <p:nvSpPr>
          <p:cNvPr id="12" name="Textfeld 5"/>
          <p:cNvSpPr txBox="1"/>
          <p:nvPr/>
        </p:nvSpPr>
        <p:spPr>
          <a:xfrm>
            <a:off x="11592000" y="6300000"/>
            <a:ext cx="51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GB" sz="2400" smtClean="0">
                <a:latin typeface="Arial" panose="020B0604020202020204" pitchFamily="34" charset="0"/>
                <a:cs typeface="Arial" panose="020B0604020202020204" pitchFamily="34" charset="0"/>
              </a:rPr>
              <a:t>4</a:t>
            </a:fld>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5110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4800" y="401193"/>
            <a:ext cx="9597200" cy="6456807"/>
          </a:xfrm>
          <a:prstGeom prst="rect">
            <a:avLst/>
          </a:prstGeom>
        </p:spPr>
      </p:pic>
      <p:sp>
        <p:nvSpPr>
          <p:cNvPr id="14" name="TextBox 13"/>
          <p:cNvSpPr txBox="1"/>
          <p:nvPr/>
        </p:nvSpPr>
        <p:spPr>
          <a:xfrm>
            <a:off x="7943846" y="771798"/>
            <a:ext cx="4162635" cy="92333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Enjoy, no need to lean anything here.</a:t>
            </a:r>
          </a:p>
          <a:p>
            <a:r>
              <a:rPr lang="en-GB" dirty="0" err="1">
                <a:latin typeface="Arial" panose="020B0604020202020204" pitchFamily="34" charset="0"/>
                <a:cs typeface="Arial" panose="020B0604020202020204" pitchFamily="34" charset="0"/>
              </a:rPr>
              <a:t>Foto</a:t>
            </a:r>
            <a:r>
              <a:rPr lang="en-GB" dirty="0">
                <a:latin typeface="Arial" panose="020B0604020202020204" pitchFamily="34" charset="0"/>
                <a:cs typeface="Arial" panose="020B0604020202020204" pitchFamily="34" charset="0"/>
              </a:rPr>
              <a:t>: © WL; Emmer, </a:t>
            </a:r>
            <a:r>
              <a:rPr lang="en-GB" i="1" dirty="0" err="1">
                <a:latin typeface="Arial" panose="020B0604020202020204" pitchFamily="34" charset="0"/>
                <a:cs typeface="Arial" panose="020B0604020202020204" pitchFamily="34" charset="0"/>
              </a:rPr>
              <a:t>Triticum</a:t>
            </a:r>
            <a:r>
              <a:rPr lang="en-GB" i="1" dirty="0">
                <a:latin typeface="Arial" panose="020B0604020202020204" pitchFamily="34" charset="0"/>
                <a:cs typeface="Arial" panose="020B0604020202020204" pitchFamily="34" charset="0"/>
              </a:rPr>
              <a:t> </a:t>
            </a:r>
            <a:r>
              <a:rPr lang="en-GB" i="1" dirty="0" err="1">
                <a:latin typeface="Arial" panose="020B0604020202020204" pitchFamily="34" charset="0"/>
                <a:cs typeface="Arial" panose="020B0604020202020204" pitchFamily="34" charset="0"/>
              </a:rPr>
              <a:t>dicoccon</a:t>
            </a:r>
            <a:r>
              <a:rPr lang="en-GB" dirty="0">
                <a:latin typeface="Arial" panose="020B0604020202020204" pitchFamily="34" charset="0"/>
                <a:cs typeface="Arial" panose="020B0604020202020204" pitchFamily="34" charset="0"/>
              </a:rPr>
              <a:t>, ‘Ramses’. </a:t>
            </a:r>
          </a:p>
        </p:txBody>
      </p:sp>
      <p:sp>
        <p:nvSpPr>
          <p:cNvPr id="12" name="Textfeld 5"/>
          <p:cNvSpPr txBox="1"/>
          <p:nvPr/>
        </p:nvSpPr>
        <p:spPr>
          <a:xfrm>
            <a:off x="11592000" y="6300000"/>
            <a:ext cx="51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GB" sz="2400" smtClean="0">
                <a:latin typeface="Arial" panose="020B0604020202020204" pitchFamily="34" charset="0"/>
                <a:cs typeface="Arial" panose="020B0604020202020204" pitchFamily="34" charset="0"/>
              </a:rPr>
              <a:t>5</a:t>
            </a:fld>
            <a:endParaRPr lang="en-GB"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72000" y="620687"/>
            <a:ext cx="5846400" cy="6032117"/>
          </a:xfrm>
          <a:prstGeom prst="rect">
            <a:avLst/>
          </a:prstGeom>
          <a:effectLst>
            <a:outerShdw blurRad="50800" dist="38100" dir="2700000" algn="tl" rotWithShape="0">
              <a:prstClr val="black">
                <a:alpha val="40000"/>
              </a:prstClr>
            </a:outerShdw>
          </a:effectLst>
        </p:spPr>
      </p:pic>
      <p:sp>
        <p:nvSpPr>
          <p:cNvPr id="9" name="Rectangle 8"/>
          <p:cNvSpPr/>
          <p:nvPr/>
        </p:nvSpPr>
        <p:spPr>
          <a:xfrm rot="-5400000">
            <a:off x="4001263" y="3313580"/>
            <a:ext cx="6032117" cy="646331"/>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gn="ctr"/>
            <a:r>
              <a:rPr lang="en-GB" dirty="0" err="1">
                <a:latin typeface="Arial" panose="020B0604020202020204" pitchFamily="34" charset="0"/>
                <a:cs typeface="Arial" panose="020B0604020202020204" pitchFamily="34" charset="0"/>
              </a:rPr>
              <a:t>Cockerham</a:t>
            </a:r>
            <a:r>
              <a:rPr lang="en-GB" dirty="0">
                <a:latin typeface="Arial" panose="020B0604020202020204" pitchFamily="34" charset="0"/>
                <a:cs typeface="Arial" panose="020B0604020202020204" pitchFamily="34" charset="0"/>
              </a:rPr>
              <a:t>, Weir, Theoretical Population Biology 1973</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https://doi.org/10.1016/0040-5809(73)90013-0</a:t>
            </a:r>
          </a:p>
        </p:txBody>
      </p:sp>
      <p:sp>
        <p:nvSpPr>
          <p:cNvPr id="8" name="Textfeld 326"/>
          <p:cNvSpPr txBox="1"/>
          <p:nvPr/>
        </p:nvSpPr>
        <p:spPr>
          <a:xfrm>
            <a:off x="72000" y="49360"/>
            <a:ext cx="1203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Descent Measures for Two Loci with some Applications.</a:t>
            </a:r>
          </a:p>
        </p:txBody>
      </p:sp>
    </p:spTree>
    <p:extLst>
      <p:ext uri="{BB962C8B-B14F-4D97-AF65-F5344CB8AC3E}">
        <p14:creationId xmlns:p14="http://schemas.microsoft.com/office/powerpoint/2010/main" val="2970464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5"/>
          <p:cNvSpPr txBox="1"/>
          <p:nvPr/>
        </p:nvSpPr>
        <p:spPr>
          <a:xfrm>
            <a:off x="11597318" y="1086898"/>
            <a:ext cx="512235"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GB" smtClean="0">
                <a:latin typeface="Arial" panose="020B0604020202020204" pitchFamily="34" charset="0"/>
                <a:cs typeface="Arial" panose="020B0604020202020204" pitchFamily="34" charset="0"/>
              </a:rPr>
              <a:t>6</a:t>
            </a:fld>
            <a:endParaRPr lang="en-GB" dirty="0">
              <a:latin typeface="Arial" panose="020B0604020202020204" pitchFamily="34" charset="0"/>
              <a:cs typeface="Arial" panose="020B0604020202020204" pitchFamily="34" charset="0"/>
            </a:endParaRPr>
          </a:p>
        </p:txBody>
      </p:sp>
      <p:sp>
        <p:nvSpPr>
          <p:cNvPr id="18" name="Titel 1"/>
          <p:cNvSpPr txBox="1">
            <a:spLocks/>
          </p:cNvSpPr>
          <p:nvPr/>
        </p:nvSpPr>
        <p:spPr>
          <a:xfrm>
            <a:off x="107504" y="53935"/>
            <a:ext cx="12002048" cy="854785"/>
          </a:xfrm>
          <a:prstGeom prst="rect">
            <a:avLst/>
          </a:prstGeom>
          <a:solidFill>
            <a:schemeClr val="bg1"/>
          </a:solidFill>
          <a:effectLst>
            <a:outerShdw blurRad="50800" dist="38100" dir="2700000" algn="tl"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latin typeface="Arial" panose="020B0604020202020204" pitchFamily="34" charset="0"/>
                <a:cs typeface="Arial" panose="020B0604020202020204" pitchFamily="34" charset="0"/>
              </a:rPr>
              <a:t>Homozygous </a:t>
            </a:r>
            <a:r>
              <a:rPr lang="en-GB" sz="2400" i="1" dirty="0">
                <a:latin typeface="Arial" panose="020B0604020202020204" pitchFamily="34" charset="0"/>
                <a:cs typeface="Arial" panose="020B0604020202020204" pitchFamily="34" charset="0"/>
              </a:rPr>
              <a:t>vs.</a:t>
            </a:r>
            <a:r>
              <a:rPr lang="en-GB" sz="2400" dirty="0">
                <a:latin typeface="Arial" panose="020B0604020202020204" pitchFamily="34" charset="0"/>
                <a:cs typeface="Arial" panose="020B0604020202020204" pitchFamily="34" charset="0"/>
              </a:rPr>
              <a:t> Heterozygous, focus on one locus and it alleles (same or not same)</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Coupling </a:t>
            </a:r>
            <a:r>
              <a:rPr lang="en-GB"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a:t>
            </a:r>
            <a:r>
              <a:rPr lang="en-GB" sz="2400" dirty="0">
                <a:latin typeface="Arial" panose="020B0604020202020204" pitchFamily="34" charset="0"/>
                <a:cs typeface="Arial" panose="020B0604020202020204" pitchFamily="34" charset="0"/>
              </a:rPr>
              <a:t> </a:t>
            </a:r>
            <a:r>
              <a:rPr lang="en-GB" sz="2400" i="1" dirty="0">
                <a:latin typeface="Arial" panose="020B0604020202020204" pitchFamily="34" charset="0"/>
                <a:cs typeface="Arial" panose="020B0604020202020204" pitchFamily="34" charset="0"/>
              </a:rPr>
              <a:t>vs.</a:t>
            </a:r>
            <a:r>
              <a:rPr lang="en-GB" sz="2400" dirty="0">
                <a:latin typeface="Arial" panose="020B0604020202020204" pitchFamily="34" charset="0"/>
                <a:cs typeface="Arial" panose="020B0604020202020204" pitchFamily="34" charset="0"/>
              </a:rPr>
              <a:t> Repulsion </a:t>
            </a:r>
            <a:r>
              <a:rPr lang="en-GB"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a:t>
            </a:r>
            <a:r>
              <a:rPr lang="en-GB" sz="2400" dirty="0">
                <a:latin typeface="Arial" panose="020B0604020202020204" pitchFamily="34" charset="0"/>
                <a:cs typeface="Arial" panose="020B0604020202020204" pitchFamily="34" charset="0"/>
              </a:rPr>
              <a:t> (focus on two loci and ... ‘who with whom’?)</a:t>
            </a:r>
          </a:p>
        </p:txBody>
      </p:sp>
      <p:sp>
        <p:nvSpPr>
          <p:cNvPr id="38" name="TextBox 37"/>
          <p:cNvSpPr txBox="1"/>
          <p:nvPr/>
        </p:nvSpPr>
        <p:spPr>
          <a:xfrm>
            <a:off x="601134" y="6213901"/>
            <a:ext cx="5689575"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a:latin typeface="Arial" panose="020B0604020202020204" pitchFamily="34" charset="0"/>
                <a:cs typeface="Arial" panose="020B0604020202020204" pitchFamily="34" charset="0"/>
              </a:rPr>
              <a:t>Coupling                  Repulsion                       </a:t>
            </a:r>
            <a:r>
              <a:rPr lang="en-GB" dirty="0">
                <a:latin typeface="Arial" panose="020B0604020202020204" pitchFamily="34" charset="0"/>
                <a:cs typeface="Arial" panose="020B0604020202020204" pitchFamily="34" charset="0"/>
              </a:rPr>
              <a:t>Coupling</a:t>
            </a:r>
          </a:p>
        </p:txBody>
      </p:sp>
      <p:pic>
        <p:nvPicPr>
          <p:cNvPr id="40" name="Picture 2" descr="Bildergebnis für homozygous heterozygo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96422"/>
            <a:ext cx="6183205" cy="27206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6345767" y="3814599"/>
            <a:ext cx="5763785" cy="203132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If needed, visit again UNPLAB-PopGen_Ch-10[LD II]</a:t>
            </a:r>
          </a:p>
          <a:p>
            <a:endParaRPr lang="en-GB" dirty="0">
              <a:solidFill>
                <a:schemeClr val="tx1">
                  <a:lumMod val="50000"/>
                  <a:lumOff val="50000"/>
                </a:schemeClr>
              </a:solidFill>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two loci, </a:t>
            </a:r>
            <a:r>
              <a:rPr lang="en-GB" dirty="0">
                <a:solidFill>
                  <a:srgbClr val="CC0000"/>
                </a:solidFill>
                <a:latin typeface="Arial" panose="020B0604020202020204" pitchFamily="34" charset="0"/>
                <a:cs typeface="Arial" panose="020B0604020202020204" pitchFamily="34" charset="0"/>
              </a:rPr>
              <a:t>A</a:t>
            </a:r>
            <a:r>
              <a:rPr lang="en-GB" dirty="0">
                <a:solidFill>
                  <a:schemeClr val="tx1">
                    <a:lumMod val="50000"/>
                    <a:lumOff val="50000"/>
                  </a:schemeClr>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and </a:t>
            </a:r>
            <a:r>
              <a:rPr lang="en-GB" dirty="0">
                <a:solidFill>
                  <a:srgbClr val="000066"/>
                </a:solidFill>
                <a:latin typeface="Arial" panose="020B0604020202020204" pitchFamily="34" charset="0"/>
                <a:cs typeface="Arial" panose="020B0604020202020204" pitchFamily="34" charset="0"/>
              </a:rPr>
              <a:t>B</a:t>
            </a:r>
            <a:r>
              <a:rPr lang="en-GB" dirty="0">
                <a:latin typeface="Arial" panose="020B0604020202020204" pitchFamily="34" charset="0"/>
                <a:cs typeface="Arial" panose="020B0604020202020204" pitchFamily="34" charset="0"/>
              </a:rPr>
              <a:t>, need not be located on the same chromosome! Two loci may show LD≠0 even if located at large </a:t>
            </a:r>
            <a:r>
              <a:rPr lang="en-GB" dirty="0" err="1">
                <a:latin typeface="Arial" panose="020B0604020202020204" pitchFamily="34" charset="0"/>
                <a:cs typeface="Arial" panose="020B0604020202020204" pitchFamily="34" charset="0"/>
              </a:rPr>
              <a:t>cM</a:t>
            </a:r>
            <a:r>
              <a:rPr lang="en-GB" dirty="0">
                <a:latin typeface="Arial" panose="020B0604020202020204" pitchFamily="34" charset="0"/>
                <a:cs typeface="Arial" panose="020B0604020202020204" pitchFamily="34" charset="0"/>
              </a:rPr>
              <a:t>-distance on same chromosome or even on separate chromosomes (means 50% </a:t>
            </a:r>
            <a:r>
              <a:rPr lang="en-GB" dirty="0" err="1">
                <a:latin typeface="Arial" panose="020B0604020202020204" pitchFamily="34" charset="0"/>
                <a:cs typeface="Arial" panose="020B0604020202020204" pitchFamily="34" charset="0"/>
              </a:rPr>
              <a:t>recombi</a:t>
            </a:r>
            <a:r>
              <a:rPr lang="en-GB" dirty="0">
                <a:latin typeface="Arial" panose="020B0604020202020204" pitchFamily="34" charset="0"/>
                <a:cs typeface="Arial" panose="020B0604020202020204" pitchFamily="34" charset="0"/>
              </a:rPr>
              <a:t>-nation frequency).</a:t>
            </a:r>
          </a:p>
        </p:txBody>
      </p:sp>
      <p:pic>
        <p:nvPicPr>
          <p:cNvPr id="2" name="Picture 1"/>
          <p:cNvPicPr>
            <a:picLocks noChangeAspect="1"/>
          </p:cNvPicPr>
          <p:nvPr/>
        </p:nvPicPr>
        <p:blipFill>
          <a:blip r:embed="rId3"/>
          <a:stretch>
            <a:fillRect/>
          </a:stretch>
        </p:blipFill>
        <p:spPr>
          <a:xfrm>
            <a:off x="385209" y="3804734"/>
            <a:ext cx="5905500" cy="1811665"/>
          </a:xfrm>
          <a:prstGeom prst="rect">
            <a:avLst/>
          </a:prstGeom>
          <a:effectLst>
            <a:outerShdw blurRad="50800" dist="38100" dir="2700000" algn="tl" rotWithShape="0">
              <a:prstClr val="black">
                <a:alpha val="40000"/>
              </a:prstClr>
            </a:outerShdw>
          </a:effectLst>
        </p:spPr>
      </p:pic>
      <p:grpSp>
        <p:nvGrpSpPr>
          <p:cNvPr id="47" name="Group 46"/>
          <p:cNvGrpSpPr/>
          <p:nvPr/>
        </p:nvGrpSpPr>
        <p:grpSpPr>
          <a:xfrm>
            <a:off x="6290709" y="6213901"/>
            <a:ext cx="1714525" cy="369332"/>
            <a:chOff x="6290709" y="6213901"/>
            <a:chExt cx="1714525" cy="369332"/>
          </a:xfrm>
        </p:grpSpPr>
        <p:sp>
          <p:nvSpPr>
            <p:cNvPr id="7" name="TextBox 6"/>
            <p:cNvSpPr txBox="1"/>
            <p:nvPr/>
          </p:nvSpPr>
          <p:spPr>
            <a:xfrm>
              <a:off x="6942668" y="6213901"/>
              <a:ext cx="1062566" cy="36933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rtlCol="0">
              <a:spAutoFit/>
            </a:bodyPr>
            <a:lstStyle/>
            <a:p>
              <a:pPr algn="ctr"/>
              <a:r>
                <a:rPr lang="de-DE"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Phases</a:t>
              </a:r>
              <a:endParaRPr lang="en-GB" dirty="0"/>
            </a:p>
          </p:txBody>
        </p:sp>
        <p:cxnSp>
          <p:nvCxnSpPr>
            <p:cNvPr id="44" name="Straight Arrow Connector 43"/>
            <p:cNvCxnSpPr>
              <a:stCxn id="7" idx="1"/>
              <a:endCxn id="38" idx="3"/>
            </p:cNvCxnSpPr>
            <p:nvPr/>
          </p:nvCxnSpPr>
          <p:spPr>
            <a:xfrm flipH="1">
              <a:off x="6290709" y="6398567"/>
              <a:ext cx="651959" cy="0"/>
            </a:xfrm>
            <a:prstGeom prst="straightConnector1">
              <a:avLst/>
            </a:prstGeom>
            <a:ln w="38100">
              <a:solidFill>
                <a:schemeClr val="tx1"/>
              </a:solidFill>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1964266" y="6011336"/>
            <a:ext cx="2552701" cy="592668"/>
            <a:chOff x="6764869" y="2535765"/>
            <a:chExt cx="2980267" cy="592668"/>
          </a:xfrm>
        </p:grpSpPr>
        <p:sp>
          <p:nvSpPr>
            <p:cNvPr id="48" name="Rectangle 47"/>
            <p:cNvSpPr/>
            <p:nvPr/>
          </p:nvSpPr>
          <p:spPr>
            <a:xfrm>
              <a:off x="6794500" y="2628900"/>
              <a:ext cx="2904067" cy="49953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6764869" y="2535765"/>
              <a:ext cx="2980267" cy="1735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TextBox 38"/>
          <p:cNvSpPr txBox="1"/>
          <p:nvPr/>
        </p:nvSpPr>
        <p:spPr>
          <a:xfrm>
            <a:off x="385210" y="5592692"/>
            <a:ext cx="5905500"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a:latin typeface="Arial" panose="020B0604020202020204" pitchFamily="34" charset="0"/>
                <a:cs typeface="Arial" panose="020B0604020202020204" pitchFamily="34" charset="0"/>
              </a:rPr>
              <a:t>      Haplo</a:t>
            </a:r>
            <a:r>
              <a:rPr lang="en-GB">
                <a:effectLst>
                  <a:outerShdw blurRad="38100" dist="38100" dir="2700000" algn="tl">
                    <a:srgbClr val="000000">
                      <a:alpha val="43137"/>
                    </a:srgbClr>
                  </a:outerShdw>
                </a:effectLst>
                <a:latin typeface="Arial" panose="020B0604020202020204" pitchFamily="34" charset="0"/>
                <a:cs typeface="Arial" panose="020B0604020202020204" pitchFamily="34" charset="0"/>
              </a:rPr>
              <a:t>types</a:t>
            </a:r>
            <a:r>
              <a:rPr lang="en-GB">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a:t>
            </a:r>
            <a:r>
              <a:rPr lang="en-GB" dirty="0" err="1">
                <a:latin typeface="Arial" panose="020B0604020202020204" pitchFamily="34" charset="0"/>
                <a:cs typeface="Arial" panose="020B0604020202020204" pitchFamily="34" charset="0"/>
              </a:rPr>
              <a:t>Gameto</a:t>
            </a:r>
            <a:r>
              <a:rPr lang="en-GB" dirty="0">
                <a:latin typeface="Arial" panose="020B0604020202020204" pitchFamily="34" charset="0"/>
                <a:cs typeface="Arial" panose="020B0604020202020204" pitchFamily="34" charset="0"/>
              </a:rPr>
              <a:t>-types’ ;-) 		 </a:t>
            </a:r>
          </a:p>
          <a:p>
            <a:r>
              <a:rPr lang="en-GB">
                <a:latin typeface="Arial" panose="020B0604020202020204" pitchFamily="34" charset="0"/>
                <a:cs typeface="Arial" panose="020B0604020202020204" pitchFamily="34" charset="0"/>
              </a:rPr>
              <a:t>      </a:t>
            </a:r>
            <a:r>
              <a:rPr lang="en-GB">
                <a:solidFill>
                  <a:srgbClr val="C00000"/>
                </a:solidFill>
                <a:latin typeface="Arial" panose="020B0604020202020204" pitchFamily="34" charset="0"/>
                <a:cs typeface="Arial" panose="020B0604020202020204" pitchFamily="34" charset="0"/>
              </a:rPr>
              <a:t>A</a:t>
            </a:r>
            <a:r>
              <a:rPr lang="en-GB">
                <a:solidFill>
                  <a:srgbClr val="000066"/>
                </a:solidFill>
                <a:latin typeface="Arial" panose="020B0604020202020204" pitchFamily="34" charset="0"/>
                <a:cs typeface="Arial" panose="020B0604020202020204" pitchFamily="34" charset="0"/>
              </a:rPr>
              <a:t>B</a:t>
            </a:r>
            <a:r>
              <a:rPr lang="en-GB">
                <a:latin typeface="Arial" panose="020B0604020202020204" pitchFamily="34" charset="0"/>
                <a:cs typeface="Arial" panose="020B0604020202020204" pitchFamily="34" charset="0"/>
              </a:rPr>
              <a:t>                  </a:t>
            </a:r>
            <a:r>
              <a:rPr lang="en-GB">
                <a:solidFill>
                  <a:srgbClr val="C00000"/>
                </a:solidFill>
                <a:latin typeface="Arial" panose="020B0604020202020204" pitchFamily="34" charset="0"/>
                <a:cs typeface="Arial" panose="020B0604020202020204" pitchFamily="34" charset="0"/>
              </a:rPr>
              <a:t>a</a:t>
            </a:r>
            <a:r>
              <a:rPr lang="en-GB">
                <a:solidFill>
                  <a:srgbClr val="000066"/>
                </a:solidFill>
                <a:latin typeface="Arial" panose="020B0604020202020204" pitchFamily="34" charset="0"/>
                <a:cs typeface="Arial" panose="020B0604020202020204" pitchFamily="34" charset="0"/>
              </a:rPr>
              <a:t>B</a:t>
            </a:r>
            <a:r>
              <a:rPr lang="en-GB">
                <a:latin typeface="Arial" panose="020B0604020202020204" pitchFamily="34" charset="0"/>
                <a:cs typeface="Arial" panose="020B0604020202020204" pitchFamily="34" charset="0"/>
              </a:rPr>
              <a:t>                      </a:t>
            </a:r>
            <a:r>
              <a:rPr lang="en-GB">
                <a:solidFill>
                  <a:srgbClr val="C00000"/>
                </a:solidFill>
                <a:latin typeface="Arial" panose="020B0604020202020204" pitchFamily="34" charset="0"/>
                <a:cs typeface="Arial" panose="020B0604020202020204" pitchFamily="34" charset="0"/>
              </a:rPr>
              <a:t>A</a:t>
            </a:r>
            <a:r>
              <a:rPr lang="en-GB">
                <a:solidFill>
                  <a:srgbClr val="000066"/>
                </a:solidFill>
                <a:latin typeface="Arial" panose="020B0604020202020204" pitchFamily="34" charset="0"/>
                <a:cs typeface="Arial" panose="020B0604020202020204" pitchFamily="34" charset="0"/>
              </a:rPr>
              <a:t>b</a:t>
            </a:r>
            <a:r>
              <a:rPr lang="en-GB">
                <a:latin typeface="Arial" panose="020B0604020202020204" pitchFamily="34" charset="0"/>
                <a:cs typeface="Arial" panose="020B0604020202020204" pitchFamily="34" charset="0"/>
              </a:rPr>
              <a:t>                     </a:t>
            </a:r>
            <a:r>
              <a:rPr lang="en-GB">
                <a:solidFill>
                  <a:srgbClr val="C00000"/>
                </a:solidFill>
                <a:latin typeface="Arial" panose="020B0604020202020204" pitchFamily="34" charset="0"/>
                <a:cs typeface="Arial" panose="020B0604020202020204" pitchFamily="34" charset="0"/>
              </a:rPr>
              <a:t>a</a:t>
            </a:r>
            <a:r>
              <a:rPr lang="en-GB">
                <a:solidFill>
                  <a:srgbClr val="000066"/>
                </a:solidFill>
                <a:latin typeface="Arial" panose="020B0604020202020204" pitchFamily="34" charset="0"/>
                <a:cs typeface="Arial" panose="020B0604020202020204" pitchFamily="34" charset="0"/>
              </a:rPr>
              <a:t>b</a:t>
            </a:r>
            <a:r>
              <a:rPr lang="en-GB">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p:txBody>
      </p:sp>
      <p:sp>
        <p:nvSpPr>
          <p:cNvPr id="15" name="Right Triangle 14"/>
          <p:cNvSpPr/>
          <p:nvPr/>
        </p:nvSpPr>
        <p:spPr>
          <a:xfrm>
            <a:off x="2405" y="6582066"/>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5338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80">
                                          <p:stCondLst>
                                            <p:cond delay="0"/>
                                          </p:stCondLst>
                                        </p:cTn>
                                        <p:tgtEl>
                                          <p:spTgt spid="47"/>
                                        </p:tgtEl>
                                      </p:cBhvr>
                                    </p:animEffect>
                                    <p:anim calcmode="lin" valueType="num">
                                      <p:cBhvr>
                                        <p:cTn id="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 dur="26">
                                          <p:stCondLst>
                                            <p:cond delay="650"/>
                                          </p:stCondLst>
                                        </p:cTn>
                                        <p:tgtEl>
                                          <p:spTgt spid="47"/>
                                        </p:tgtEl>
                                      </p:cBhvr>
                                      <p:to x="100000" y="60000"/>
                                    </p:animScale>
                                    <p:animScale>
                                      <p:cBhvr>
                                        <p:cTn id="14" dur="166" decel="50000">
                                          <p:stCondLst>
                                            <p:cond delay="676"/>
                                          </p:stCondLst>
                                        </p:cTn>
                                        <p:tgtEl>
                                          <p:spTgt spid="47"/>
                                        </p:tgtEl>
                                      </p:cBhvr>
                                      <p:to x="100000" y="100000"/>
                                    </p:animScale>
                                    <p:animScale>
                                      <p:cBhvr>
                                        <p:cTn id="15" dur="26">
                                          <p:stCondLst>
                                            <p:cond delay="1312"/>
                                          </p:stCondLst>
                                        </p:cTn>
                                        <p:tgtEl>
                                          <p:spTgt spid="47"/>
                                        </p:tgtEl>
                                      </p:cBhvr>
                                      <p:to x="100000" y="80000"/>
                                    </p:animScale>
                                    <p:animScale>
                                      <p:cBhvr>
                                        <p:cTn id="16" dur="166" decel="50000">
                                          <p:stCondLst>
                                            <p:cond delay="1338"/>
                                          </p:stCondLst>
                                        </p:cTn>
                                        <p:tgtEl>
                                          <p:spTgt spid="47"/>
                                        </p:tgtEl>
                                      </p:cBhvr>
                                      <p:to x="100000" y="100000"/>
                                    </p:animScale>
                                    <p:animScale>
                                      <p:cBhvr>
                                        <p:cTn id="17" dur="26">
                                          <p:stCondLst>
                                            <p:cond delay="1642"/>
                                          </p:stCondLst>
                                        </p:cTn>
                                        <p:tgtEl>
                                          <p:spTgt spid="47"/>
                                        </p:tgtEl>
                                      </p:cBhvr>
                                      <p:to x="100000" y="90000"/>
                                    </p:animScale>
                                    <p:animScale>
                                      <p:cBhvr>
                                        <p:cTn id="18" dur="166" decel="50000">
                                          <p:stCondLst>
                                            <p:cond delay="1668"/>
                                          </p:stCondLst>
                                        </p:cTn>
                                        <p:tgtEl>
                                          <p:spTgt spid="47"/>
                                        </p:tgtEl>
                                      </p:cBhvr>
                                      <p:to x="100000" y="100000"/>
                                    </p:animScale>
                                    <p:animScale>
                                      <p:cBhvr>
                                        <p:cTn id="19" dur="26">
                                          <p:stCondLst>
                                            <p:cond delay="1808"/>
                                          </p:stCondLst>
                                        </p:cTn>
                                        <p:tgtEl>
                                          <p:spTgt spid="47"/>
                                        </p:tgtEl>
                                      </p:cBhvr>
                                      <p:to x="100000" y="95000"/>
                                    </p:animScale>
                                    <p:animScale>
                                      <p:cBhvr>
                                        <p:cTn id="20" dur="166" decel="50000">
                                          <p:stCondLst>
                                            <p:cond delay="1834"/>
                                          </p:stCondLst>
                                        </p:cTn>
                                        <p:tgtEl>
                                          <p:spTgt spid="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5"/>
          <p:cNvSpPr txBox="1"/>
          <p:nvPr/>
        </p:nvSpPr>
        <p:spPr>
          <a:xfrm>
            <a:off x="11194548" y="6310125"/>
            <a:ext cx="83416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a:latin typeface="Arial" panose="020B0604020202020204" pitchFamily="34" charset="0"/>
                <a:cs typeface="Arial" panose="020B0604020202020204" pitchFamily="34" charset="0"/>
              </a:rPr>
              <a:t>    </a:t>
            </a:r>
            <a:fld id="{5B255CE3-06F4-4E80-85AD-A0878CDD5C50}" type="slidenum">
              <a:rPr lang="en-GB" sz="2400" smtClean="0">
                <a:latin typeface="Arial" panose="020B0604020202020204" pitchFamily="34" charset="0"/>
                <a:cs typeface="Arial" panose="020B0604020202020204" pitchFamily="34" charset="0"/>
              </a:rPr>
              <a:t>7</a:t>
            </a:fld>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0" y="0"/>
            <a:ext cx="12103100" cy="1015663"/>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What is a </a:t>
            </a:r>
            <a:r>
              <a:rPr lang="en-GB" sz="2400" dirty="0">
                <a:solidFill>
                  <a:srgbClr val="0000FF"/>
                </a:solidFill>
                <a:latin typeface="Arial" panose="020B0604020202020204" pitchFamily="34" charset="0"/>
                <a:cs typeface="Arial" panose="020B0604020202020204" pitchFamily="34" charset="0"/>
              </a:rPr>
              <a:t>marker</a:t>
            </a:r>
            <a:r>
              <a:rPr lang="en-GB" sz="2400" dirty="0">
                <a:latin typeface="Arial" panose="020B0604020202020204" pitchFamily="34" charset="0"/>
                <a:cs typeface="Arial" panose="020B0604020202020204" pitchFamily="34" charset="0"/>
              </a:rPr>
              <a:t>? I mean, a genetic marker? </a:t>
            </a:r>
            <a:br>
              <a:rPr lang="en-GB" sz="2400"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 perfect marker for marker-assisted selection produces no false positive results. It shows directly the focal, responsible point mutation or INDEL mutation or the like.</a:t>
            </a:r>
          </a:p>
        </p:txBody>
      </p:sp>
      <p:pic>
        <p:nvPicPr>
          <p:cNvPr id="10" name="Picture 9"/>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7000" contrast="-15000"/>
                    </a14:imgEffect>
                  </a14:imgLayer>
                </a14:imgProps>
              </a:ext>
              <a:ext uri="{28A0092B-C50C-407E-A947-70E740481C1C}">
                <a14:useLocalDpi xmlns:a14="http://schemas.microsoft.com/office/drawing/2010/main"/>
              </a:ext>
            </a:extLst>
          </a:blip>
          <a:stretch>
            <a:fillRect/>
          </a:stretch>
        </p:blipFill>
        <p:spPr>
          <a:xfrm>
            <a:off x="16931" y="1095851"/>
            <a:ext cx="10058401" cy="5698655"/>
          </a:xfrm>
          <a:prstGeom prst="rect">
            <a:avLst/>
          </a:prstGeom>
          <a:effectLst>
            <a:outerShdw blurRad="50800" dist="38100" dir="2700000" algn="tl" rotWithShape="0">
              <a:prstClr val="black">
                <a:alpha val="40000"/>
              </a:prstClr>
            </a:outerShdw>
          </a:effectLst>
        </p:spPr>
      </p:pic>
      <p:sp>
        <p:nvSpPr>
          <p:cNvPr id="11" name="Down Arrow 10"/>
          <p:cNvSpPr/>
          <p:nvPr/>
        </p:nvSpPr>
        <p:spPr>
          <a:xfrm rot="5400000">
            <a:off x="9180776" y="801425"/>
            <a:ext cx="277812" cy="1511300"/>
          </a:xfrm>
          <a:prstGeom prst="downArrow">
            <a:avLst/>
          </a:prstGeom>
          <a:solidFill>
            <a:srgbClr val="C00000"/>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9812867" y="1095851"/>
            <a:ext cx="2290234" cy="4247317"/>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In Bavaria (a federal state of Germany, in our South-East), very often when looking from the mountain hiking trail, you may see the bell tower of a church from a far distance.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You can barely see or tell the individual houses, yet, the tower of a church you may see.</a:t>
            </a:r>
          </a:p>
        </p:txBody>
      </p:sp>
    </p:spTree>
    <p:extLst>
      <p:ext uri="{BB962C8B-B14F-4D97-AF65-F5344CB8AC3E}">
        <p14:creationId xmlns:p14="http://schemas.microsoft.com/office/powerpoint/2010/main" val="4172675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12145433" cy="1569660"/>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 genetic marker is an allelic variation an a specific locus that can be reliably scored“. </a:t>
            </a:r>
          </a:p>
          <a:p>
            <a:r>
              <a:rPr lang="en-GB" dirty="0">
                <a:latin typeface="Arial" panose="020B0604020202020204" pitchFamily="34" charset="0"/>
                <a:cs typeface="Arial" panose="020B0604020202020204" pitchFamily="34" charset="0"/>
              </a:rPr>
              <a:t>„Two alleles at a monogenic locus such as flower colour; or two alleles or an SNP, A versus T or the like, and reliably scored via KASP technology or the like. Whether you need to know the site of the marker locus on a map depends on the intended application of the marker. Whether you need the marker to be association with some other locus depends on the intended application of the marker“. Cited from my former colleague Wolfgang Ecke, Göttingen, 2017.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66" y="1661627"/>
            <a:ext cx="9084734" cy="5110163"/>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7763933" y="1707034"/>
            <a:ext cx="4381500" cy="3970318"/>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Allegory coined by </a:t>
            </a:r>
            <a:r>
              <a:rPr lang="en-GB" dirty="0" err="1">
                <a:latin typeface="Arial" panose="020B0604020202020204" pitchFamily="34" charset="0"/>
                <a:cs typeface="Arial" panose="020B0604020202020204" pitchFamily="34" charset="0"/>
              </a:rPr>
              <a:t>Gerd</a:t>
            </a:r>
            <a:r>
              <a:rPr lang="en-GB" dirty="0">
                <a:latin typeface="Arial" panose="020B0604020202020204" pitchFamily="34" charset="0"/>
                <a:cs typeface="Arial" panose="020B0604020202020204" pitchFamily="34" charset="0"/>
              </a:rPr>
              <a:t> Wenzel, former </a:t>
            </a:r>
            <a:r>
              <a:rPr lang="en-GB" dirty="0" err="1">
                <a:latin typeface="Arial" panose="020B0604020202020204" pitchFamily="34" charset="0"/>
                <a:cs typeface="Arial" panose="020B0604020202020204" pitchFamily="34" charset="0"/>
              </a:rPr>
              <a:t>Prof.</a:t>
            </a:r>
            <a:r>
              <a:rPr lang="en-GB" dirty="0">
                <a:latin typeface="Arial" panose="020B0604020202020204" pitchFamily="34" charset="0"/>
                <a:cs typeface="Arial" panose="020B0604020202020204" pitchFamily="34" charset="0"/>
              </a:rPr>
              <a:t> TUM Munich (Bavaria).</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 Bavaria (</a:t>
            </a:r>
            <a:r>
              <a:rPr lang="en-GB" i="1" dirty="0">
                <a:latin typeface="Arial" panose="020B0604020202020204" pitchFamily="34" charset="0"/>
                <a:cs typeface="Arial" panose="020B0604020202020204" pitchFamily="34" charset="0"/>
              </a:rPr>
              <a:t>Bayern</a:t>
            </a:r>
            <a:r>
              <a:rPr lang="en-GB" dirty="0">
                <a:latin typeface="Arial" panose="020B0604020202020204" pitchFamily="34" charset="0"/>
                <a:cs typeface="Arial" panose="020B0604020202020204" pitchFamily="34" charset="0"/>
              </a:rPr>
              <a:t>), very often when looking from the mountain hiking trail, you may see the bell tower of a church from a far distance – and again very often, in the directly neighboured to the church, there is a pub. You would not see the pub – pubs have no tower. So ... </a:t>
            </a:r>
          </a:p>
          <a:p>
            <a:endParaRPr lang="en-GB" dirty="0">
              <a:latin typeface="Arial" panose="020B0604020202020204" pitchFamily="34" charset="0"/>
              <a:cs typeface="Arial" panose="020B0604020202020204" pitchFamily="34" charset="0"/>
            </a:endParaRPr>
          </a:p>
          <a:p>
            <a:r>
              <a:rPr lang="en-GB" dirty="0">
                <a:solidFill>
                  <a:srgbClr val="C00000"/>
                </a:solidFill>
                <a:latin typeface="Arial" panose="020B0604020202020204" pitchFamily="34" charset="0"/>
                <a:cs typeface="Arial" panose="020B0604020202020204" pitchFamily="34" charset="0"/>
              </a:rPr>
              <a:t>The church is a </a:t>
            </a:r>
            <a:r>
              <a:rPr lang="en-GB" dirty="0">
                <a:solidFill>
                  <a:srgbClr val="0000FF"/>
                </a:solidFill>
                <a:latin typeface="Arial" panose="020B0604020202020204" pitchFamily="34" charset="0"/>
                <a:cs typeface="Arial" panose="020B0604020202020204" pitchFamily="34" charset="0"/>
              </a:rPr>
              <a:t>marker</a:t>
            </a:r>
            <a:r>
              <a:rPr lang="en-GB" dirty="0">
                <a:latin typeface="Arial" panose="020B0604020202020204" pitchFamily="34" charset="0"/>
                <a:cs typeface="Arial" panose="020B0604020202020204" pitchFamily="34" charset="0"/>
              </a:rPr>
              <a:t> (landscape marker) </a:t>
            </a:r>
            <a:r>
              <a:rPr lang="en-GB" dirty="0">
                <a:solidFill>
                  <a:srgbClr val="C00000"/>
                </a:solidFill>
                <a:latin typeface="Arial" panose="020B0604020202020204" pitchFamily="34" charset="0"/>
                <a:cs typeface="Arial" panose="020B0604020202020204" pitchFamily="34" charset="0"/>
              </a:rPr>
              <a:t>for the pub </a:t>
            </a:r>
            <a:r>
              <a:rPr lang="en-GB" dirty="0">
                <a:latin typeface="Arial" panose="020B0604020202020204" pitchFamily="34" charset="0"/>
                <a:cs typeface="Arial" panose="020B0604020202020204" pitchFamily="34" charset="0"/>
              </a:rPr>
              <a:t>– and it is the pub where you get your beer*, of course.</a:t>
            </a:r>
          </a:p>
        </p:txBody>
      </p:sp>
      <p:sp>
        <p:nvSpPr>
          <p:cNvPr id="13" name="Textfeld 5"/>
          <p:cNvSpPr txBox="1"/>
          <p:nvPr/>
        </p:nvSpPr>
        <p:spPr>
          <a:xfrm>
            <a:off x="11194548" y="6310125"/>
            <a:ext cx="83416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    </a:t>
            </a:r>
            <a:fld id="{5B255CE3-06F4-4E80-85AD-A0878CDD5C50}" type="slidenum">
              <a:rPr lang="en-GB" sz="2400" smtClean="0">
                <a:latin typeface="Arial" panose="020B0604020202020204" pitchFamily="34" charset="0"/>
                <a:cs typeface="Arial" panose="020B0604020202020204" pitchFamily="34" charset="0"/>
              </a:rPr>
              <a:t>8</a:t>
            </a:fld>
            <a:endParaRPr lang="en-GB" sz="2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86298" y="4936067"/>
            <a:ext cx="1101434" cy="1835723"/>
          </a:xfrm>
          <a:prstGeom prst="rect">
            <a:avLst/>
          </a:prstGeom>
          <a:effectLst>
            <a:outerShdw blurRad="50800" dist="38100" dir="2700000" algn="tl" rotWithShape="0">
              <a:prstClr val="black">
                <a:alpha val="40000"/>
              </a:prstClr>
            </a:outerShdw>
          </a:effectLst>
        </p:spPr>
      </p:pic>
      <p:sp>
        <p:nvSpPr>
          <p:cNvPr id="9" name="Down Arrow 8"/>
          <p:cNvSpPr/>
          <p:nvPr/>
        </p:nvSpPr>
        <p:spPr>
          <a:xfrm rot="5400000">
            <a:off x="6054077" y="5020326"/>
            <a:ext cx="277812" cy="786631"/>
          </a:xfrm>
          <a:prstGeom prst="downArrow">
            <a:avLst/>
          </a:prstGeom>
          <a:solidFill>
            <a:srgbClr val="C00000"/>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7763933" y="6395679"/>
            <a:ext cx="3174999" cy="36933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rtlCol="0">
            <a:spAutoFit/>
          </a:bodyPr>
          <a:lstStyle/>
          <a:p>
            <a:r>
              <a:rPr lang="de-DE">
                <a:latin typeface="Arial" panose="020B0604020202020204" pitchFamily="34" charset="0"/>
                <a:cs typeface="Arial" panose="020B0604020202020204" pitchFamily="34" charset="0"/>
              </a:rPr>
              <a:t>*zero-alc </a:t>
            </a:r>
            <a:r>
              <a:rPr lang="de-DE" dirty="0" err="1">
                <a:latin typeface="Arial" panose="020B0604020202020204" pitchFamily="34" charset="0"/>
                <a:cs typeface="Arial" panose="020B0604020202020204" pitchFamily="34" charset="0"/>
              </a:rPr>
              <a:t>beer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very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probably</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9742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628194" y="53254"/>
            <a:ext cx="3492247" cy="6712607"/>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dirty="0">
                <a:solidFill>
                  <a:srgbClr val="0000FF"/>
                </a:solidFill>
                <a:latin typeface="Arial" panose="020B0604020202020204" pitchFamily="34" charset="0"/>
                <a:cs typeface="Arial" panose="020B0604020202020204" pitchFamily="34" charset="0"/>
              </a:rPr>
              <a:t>Pleiotropy </a:t>
            </a:r>
            <a:r>
              <a:rPr lang="en-GB" dirty="0">
                <a:latin typeface="Arial" panose="020B0604020202020204" pitchFamily="34" charset="0"/>
                <a:cs typeface="Arial" panose="020B0604020202020204" pitchFamily="34" charset="0"/>
              </a:rPr>
              <a:t>refers to a gene </a:t>
            </a:r>
            <a:r>
              <a:rPr lang="en-GB" dirty="0" err="1">
                <a:latin typeface="Arial" panose="020B0604020202020204" pitchFamily="34" charset="0"/>
                <a:cs typeface="Arial" panose="020B0604020202020204" pitchFamily="34" charset="0"/>
              </a:rPr>
              <a:t>influ-encing</a:t>
            </a:r>
            <a:r>
              <a:rPr lang="en-GB" dirty="0">
                <a:latin typeface="Arial" panose="020B0604020202020204" pitchFamily="34" charset="0"/>
                <a:cs typeface="Arial" panose="020B0604020202020204" pitchFamily="34" charset="0"/>
              </a:rPr>
              <a:t> several, seemingly </a:t>
            </a:r>
            <a:r>
              <a:rPr lang="en-GB" dirty="0" err="1">
                <a:latin typeface="Arial" panose="020B0604020202020204" pitchFamily="34" charset="0"/>
                <a:cs typeface="Arial" panose="020B0604020202020204" pitchFamily="34" charset="0"/>
              </a:rPr>
              <a:t>unre-lated</a:t>
            </a:r>
            <a:r>
              <a:rPr lang="en-GB" dirty="0">
                <a:latin typeface="Arial" panose="020B0604020202020204" pitchFamily="34" charset="0"/>
                <a:cs typeface="Arial" panose="020B0604020202020204" pitchFamily="34" charset="0"/>
              </a:rPr>
              <a:t> traits (here: flower </a:t>
            </a:r>
            <a:r>
              <a:rPr lang="en-GB" dirty="0" err="1">
                <a:latin typeface="Arial" panose="020B0604020202020204" pitchFamily="34" charset="0"/>
                <a:cs typeface="Arial" panose="020B0604020202020204" pitchFamily="34" charset="0"/>
              </a:rPr>
              <a:t>pigmen-tation</a:t>
            </a:r>
            <a:r>
              <a:rPr lang="en-GB" dirty="0">
                <a:latin typeface="Arial" panose="020B0604020202020204" pitchFamily="34" charset="0"/>
                <a:cs typeface="Arial" panose="020B0604020202020204" pitchFamily="34" charset="0"/>
              </a:rPr>
              <a:t>; stipule spot pigmentation; seed </a:t>
            </a:r>
            <a:r>
              <a:rPr lang="en-GB" dirty="0" err="1">
                <a:latin typeface="Arial" panose="020B0604020202020204" pitchFamily="34" charset="0"/>
                <a:cs typeface="Arial" panose="020B0604020202020204" pitchFamily="34" charset="0"/>
              </a:rPr>
              <a:t>testa</a:t>
            </a:r>
            <a:r>
              <a:rPr lang="en-GB" dirty="0">
                <a:latin typeface="Arial" panose="020B0604020202020204" pitchFamily="34" charset="0"/>
                <a:cs typeface="Arial" panose="020B0604020202020204" pitchFamily="34" charset="0"/>
              </a:rPr>
              <a:t> pigmentation </a:t>
            </a:r>
            <a:r>
              <a:rPr lang="en-GB" dirty="0" err="1">
                <a:latin typeface="Arial" panose="020B0604020202020204" pitchFamily="34" charset="0"/>
                <a:cs typeface="Arial" panose="020B0604020202020204" pitchFamily="34" charset="0"/>
              </a:rPr>
              <a:t>indi-cating</a:t>
            </a:r>
            <a:r>
              <a:rPr lang="en-GB" dirty="0">
                <a:latin typeface="Arial" panose="020B0604020202020204" pitchFamily="34" charset="0"/>
                <a:cs typeface="Arial" panose="020B0604020202020204" pitchFamily="34" charset="0"/>
              </a:rPr>
              <a:t> seed </a:t>
            </a:r>
            <a:r>
              <a:rPr lang="en-GB" dirty="0" err="1">
                <a:latin typeface="Arial" panose="020B0604020202020204" pitchFamily="34" charset="0"/>
                <a:cs typeface="Arial" panose="020B0604020202020204" pitchFamily="34" charset="0"/>
              </a:rPr>
              <a:t>testa</a:t>
            </a:r>
            <a:r>
              <a:rPr lang="en-GB" dirty="0">
                <a:latin typeface="Arial" panose="020B0604020202020204" pitchFamily="34" charset="0"/>
                <a:cs typeface="Arial" panose="020B0604020202020204" pitchFamily="34" charset="0"/>
              </a:rPr>
              <a:t> tannin con-tent). One gene’s impact isn't limited to just one trait but ex-tends to several traits.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Pleiotropy makes a perfect marker, such as “pure white” in flowers is always accompanied with “no colour at stipule” and “zero tannin in seed coat”. </a:t>
            </a:r>
            <a:endParaRPr lang="en-GB" sz="1200"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But even in then, as in this case, new genotypes may change the picture and the perfection of the scene, see: </a:t>
            </a:r>
          </a:p>
          <a:p>
            <a:endParaRPr lang="en-GB" dirty="0">
              <a:latin typeface="Arial" panose="020B0604020202020204" pitchFamily="34" charset="0"/>
              <a:cs typeface="Arial" panose="020B0604020202020204" pitchFamily="34" charset="0"/>
            </a:endParaRPr>
          </a:p>
          <a:p>
            <a:pPr>
              <a:lnSpc>
                <a:spcPct val="90000"/>
              </a:lnSpc>
            </a:pPr>
            <a:endParaRPr lang="en-GB" dirty="0">
              <a:latin typeface="Arial" panose="020B0604020202020204" pitchFamily="34" charset="0"/>
              <a:cs typeface="Arial" panose="020B0604020202020204" pitchFamily="34" charset="0"/>
            </a:endParaRPr>
          </a:p>
          <a:p>
            <a:pPr>
              <a:lnSpc>
                <a:spcPct val="90000"/>
              </a:lnSpc>
            </a:pPr>
            <a:r>
              <a:rPr lang="en-GB" sz="2000" dirty="0">
                <a:latin typeface="Arial Narrow" panose="020B0606020202030204" pitchFamily="34" charset="0"/>
                <a:cs typeface="Arial" panose="020B0604020202020204" pitchFamily="34" charset="0"/>
              </a:rPr>
              <a:t>DOI: 10.1017/S1479262118000205</a:t>
            </a:r>
          </a:p>
          <a:p>
            <a:pPr>
              <a:lnSpc>
                <a:spcPct val="90000"/>
              </a:lnSpc>
            </a:pPr>
            <a:r>
              <a:rPr lang="en-GB" sz="2000" dirty="0">
                <a:latin typeface="Arial Narrow" panose="020B0606020202030204" pitchFamily="34" charset="0"/>
                <a:cs typeface="Arial" panose="020B0604020202020204" pitchFamily="34" charset="0"/>
              </a:rPr>
              <a:t>DOI: 10.1021/acs.jafc.9b07</a:t>
            </a:r>
          </a:p>
        </p:txBody>
      </p:sp>
      <p:sp>
        <p:nvSpPr>
          <p:cNvPr id="13" name="Textfeld 5"/>
          <p:cNvSpPr txBox="1"/>
          <p:nvPr/>
        </p:nvSpPr>
        <p:spPr>
          <a:xfrm>
            <a:off x="11562976" y="3989780"/>
            <a:ext cx="51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r"/>
            <a:fld id="{5B255CE3-06F4-4E80-85AD-A0878CDD5C50}" type="slidenum">
              <a:rPr lang="en-GB" sz="2400" smtClean="0">
                <a:latin typeface="Arial" panose="020B0604020202020204" pitchFamily="34" charset="0"/>
                <a:cs typeface="Arial" panose="020B0604020202020204" pitchFamily="34" charset="0"/>
              </a:rPr>
              <a:pPr algn="r"/>
              <a:t>9</a:t>
            </a:fld>
            <a:endParaRPr lang="en-GB" sz="2400" dirty="0">
              <a:latin typeface="Arial" panose="020B0604020202020204" pitchFamily="34" charset="0"/>
              <a:cs typeface="Arial" panose="020B0604020202020204" pitchFamily="34" charset="0"/>
            </a:endParaRPr>
          </a:p>
        </p:txBody>
      </p:sp>
      <p:sp>
        <p:nvSpPr>
          <p:cNvPr id="3" name="TextBox 2"/>
          <p:cNvSpPr txBox="1"/>
          <p:nvPr/>
        </p:nvSpPr>
        <p:spPr>
          <a:xfrm>
            <a:off x="46567" y="40555"/>
            <a:ext cx="876300" cy="36933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 WL</a:t>
            </a:r>
          </a:p>
        </p:txBody>
      </p:sp>
      <p:sp>
        <p:nvSpPr>
          <p:cNvPr id="4" name="TextBox 3"/>
          <p:cNvSpPr txBox="1"/>
          <p:nvPr/>
        </p:nvSpPr>
        <p:spPr>
          <a:xfrm>
            <a:off x="7315" y="4538128"/>
            <a:ext cx="2951785" cy="230832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A perfect morphological marker! Three </a:t>
            </a:r>
            <a:r>
              <a:rPr lang="en-GB" dirty="0" err="1">
                <a:latin typeface="Arial" panose="020B0604020202020204" pitchFamily="34" charset="0"/>
                <a:cs typeface="Arial" panose="020B0604020202020204" pitchFamily="34" charset="0"/>
              </a:rPr>
              <a:t>pleiotropi-cally</a:t>
            </a:r>
            <a:r>
              <a:rPr lang="en-GB" dirty="0">
                <a:latin typeface="Arial" panose="020B0604020202020204" pitchFamily="34" charset="0"/>
                <a:cs typeface="Arial" panose="020B0604020202020204" pitchFamily="34" charset="0"/>
              </a:rPr>
              <a:t> connected traits: Colour in (1) flowers,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(2) Stipule spot (</a:t>
            </a:r>
            <a:r>
              <a:rPr lang="en-GB" dirty="0" err="1">
                <a:latin typeface="Arial" panose="020B0604020202020204" pitchFamily="34" charset="0"/>
                <a:cs typeface="Arial" panose="020B0604020202020204" pitchFamily="34" charset="0"/>
              </a:rPr>
              <a:t>Neben</a:t>
            </a:r>
            <a:r>
              <a:rPr lang="en-GB" dirty="0">
                <a:latin typeface="Arial" panose="020B0604020202020204" pitchFamily="34" charset="0"/>
                <a:cs typeface="Arial" panose="020B0604020202020204" pitchFamily="34" charset="0"/>
              </a:rPr>
              <a:t>-blatt-Fleck),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(3) Seed </a:t>
            </a:r>
            <a:r>
              <a:rPr lang="en-GB" dirty="0" err="1">
                <a:latin typeface="Arial" panose="020B0604020202020204" pitchFamily="34" charset="0"/>
                <a:cs typeface="Arial" panose="020B0604020202020204" pitchFamily="34" charset="0"/>
              </a:rPr>
              <a:t>testa</a:t>
            </a:r>
            <a:r>
              <a:rPr lang="en-GB" dirty="0">
                <a:latin typeface="Arial" panose="020B0604020202020204" pitchFamily="34" charset="0"/>
                <a:cs typeface="Arial" panose="020B0604020202020204" pitchFamily="34" charset="0"/>
              </a:rPr>
              <a:t> colour and tannin content.</a:t>
            </a:r>
          </a:p>
        </p:txBody>
      </p:sp>
    </p:spTree>
    <p:extLst>
      <p:ext uri="{BB962C8B-B14F-4D97-AF65-F5344CB8AC3E}">
        <p14:creationId xmlns:p14="http://schemas.microsoft.com/office/powerpoint/2010/main" val="449792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4752</Words>
  <Application>Microsoft Office PowerPoint</Application>
  <PresentationFormat>Widescreen</PresentationFormat>
  <Paragraphs>283</Paragraphs>
  <Slides>29</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Links</vt:lpstr>
      </vt:variant>
      <vt:variant>
        <vt:i4>8</vt:i4>
      </vt:variant>
      <vt:variant>
        <vt:lpstr>Slide Titles</vt:lpstr>
      </vt:variant>
      <vt:variant>
        <vt:i4>29</vt:i4>
      </vt:variant>
    </vt:vector>
  </HeadingPairs>
  <TitlesOfParts>
    <vt:vector size="45" baseType="lpstr">
      <vt:lpstr>Arial</vt:lpstr>
      <vt:lpstr>Arial Narrow</vt:lpstr>
      <vt:lpstr>Calibri</vt:lpstr>
      <vt:lpstr>Calibri Light</vt:lpstr>
      <vt:lpstr>Cambria Math</vt:lpstr>
      <vt:lpstr>Monotype Corsiva</vt:lpstr>
      <vt:lpstr>Times New Roman</vt:lpstr>
      <vt:lpstr>Office Theme</vt:lpstr>
      <vt:lpstr>file:///C:\Göttingen\W.Link\Daten%20(D)\pdf-Dateien\Für%20Lehre\ab%20Februar%202022\LD-Tabelle%20für%20hilum%20Vicine.docx</vt:lpstr>
      <vt:lpstr>file:///C:\Göttingen\W.Link\Daten%20(D)\pdf-Dateien\Für%20Lehre\ab%20Februar%202022\LD-Tabelle%20für%20hilum%20Vicine2.docx</vt:lpstr>
      <vt:lpstr>file:///C:\Göttingen\W.Link\Daten%20(D)\pdf-Dateien\Für%20Lehre\ab%20Februar%202022\LD-Tabelle%20für%20hilum%20Vicine3.docx</vt:lpstr>
      <vt:lpstr>file:///C:\Göttingen\W.Link\Daten%20(D)\pdf-Dateien\Für%20Lehre\ab%20Februar%202022\Die%20Chapter%20Population%20Genetics\LD%20III%20tabelle2.docx</vt:lpstr>
      <vt:lpstr>file:///C:\Göttingen\W.Link\Daten%20(D)\pdf-Dateien\Für%20Lehre\ab%20Februar%202022\recombination_rates.docx</vt:lpstr>
      <vt:lpstr>file:///C:\Göttingen\W.Link\Daten%20(D)\pdf-Dateien\Für%20Lehre\ab%20Februar%202022\Frequency%20of%20coupling%20and%20repulsion%20gametes%20produced%20by%20a%20double%20heterozygous%20coupling%20genotype%20AB.docx</vt:lpstr>
      <vt:lpstr>file:///C:\Göttingen\W.Link\Daten%20(D)\pdf-Dateien\Für%20Lehre\ab%20Februar%202022\Frequency%20of%20coupling%20and%20repulsion%20gametes%20beispielszahlen.docx</vt:lpstr>
      <vt:lpstr>file:///C:\Göttingen\W.Link\Daten%20(D)\pdf-Dateien\Für%20Lehre\ab%20Februar%202022\Frequency%20of%20coupling%20and%20repulsion%20gametes%20beispielszahlen.docx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QQQ</dc:creator>
  <cp:lastModifiedBy>Wolfgang</cp:lastModifiedBy>
  <cp:revision>159</cp:revision>
  <dcterms:created xsi:type="dcterms:W3CDTF">2025-07-08T12:49:58Z</dcterms:created>
  <dcterms:modified xsi:type="dcterms:W3CDTF">2026-06-29T10:25:49Z</dcterms:modified>
</cp:coreProperties>
</file>